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Lst>
  <p:notesMasterIdLst>
    <p:notesMasterId r:id="rId76"/>
  </p:notesMasterIdLst>
  <p:handoutMasterIdLst>
    <p:handoutMasterId r:id="rId77"/>
  </p:handoutMasterIdLst>
  <p:sldIdLst>
    <p:sldId id="257" r:id="rId2"/>
    <p:sldId id="449" r:id="rId3"/>
    <p:sldId id="356" r:id="rId4"/>
    <p:sldId id="258" r:id="rId5"/>
    <p:sldId id="395" r:id="rId6"/>
    <p:sldId id="290" r:id="rId7"/>
    <p:sldId id="451" r:id="rId8"/>
    <p:sldId id="353" r:id="rId9"/>
    <p:sldId id="262" r:id="rId10"/>
    <p:sldId id="280" r:id="rId11"/>
    <p:sldId id="373" r:id="rId12"/>
    <p:sldId id="284" r:id="rId13"/>
    <p:sldId id="457" r:id="rId14"/>
    <p:sldId id="411" r:id="rId15"/>
    <p:sldId id="452" r:id="rId16"/>
    <p:sldId id="453" r:id="rId17"/>
    <p:sldId id="398" r:id="rId18"/>
    <p:sldId id="366" r:id="rId19"/>
    <p:sldId id="272" r:id="rId20"/>
    <p:sldId id="270" r:id="rId21"/>
    <p:sldId id="271" r:id="rId22"/>
    <p:sldId id="274" r:id="rId23"/>
    <p:sldId id="448" r:id="rId24"/>
    <p:sldId id="277" r:id="rId25"/>
    <p:sldId id="349" r:id="rId26"/>
    <p:sldId id="285" r:id="rId27"/>
    <p:sldId id="399" r:id="rId28"/>
    <p:sldId id="400" r:id="rId29"/>
    <p:sldId id="408" r:id="rId30"/>
    <p:sldId id="401" r:id="rId31"/>
    <p:sldId id="402" r:id="rId32"/>
    <p:sldId id="275" r:id="rId33"/>
    <p:sldId id="265" r:id="rId34"/>
    <p:sldId id="403" r:id="rId35"/>
    <p:sldId id="404" r:id="rId36"/>
    <p:sldId id="405" r:id="rId37"/>
    <p:sldId id="406" r:id="rId38"/>
    <p:sldId id="445" r:id="rId39"/>
    <p:sldId id="260" r:id="rId40"/>
    <p:sldId id="407" r:id="rId41"/>
    <p:sldId id="344" r:id="rId42"/>
    <p:sldId id="310" r:id="rId43"/>
    <p:sldId id="418" r:id="rId44"/>
    <p:sldId id="419" r:id="rId45"/>
    <p:sldId id="420" r:id="rId46"/>
    <p:sldId id="421" r:id="rId47"/>
    <p:sldId id="371" r:id="rId48"/>
    <p:sldId id="322" r:id="rId49"/>
    <p:sldId id="323" r:id="rId50"/>
    <p:sldId id="338" r:id="rId51"/>
    <p:sldId id="412" r:id="rId52"/>
    <p:sldId id="458" r:id="rId53"/>
    <p:sldId id="444" r:id="rId54"/>
    <p:sldId id="423" r:id="rId55"/>
    <p:sldId id="424" r:id="rId56"/>
    <p:sldId id="425" r:id="rId57"/>
    <p:sldId id="426" r:id="rId58"/>
    <p:sldId id="427" r:id="rId59"/>
    <p:sldId id="429" r:id="rId60"/>
    <p:sldId id="430" r:id="rId61"/>
    <p:sldId id="431" r:id="rId62"/>
    <p:sldId id="440" r:id="rId63"/>
    <p:sldId id="441" r:id="rId64"/>
    <p:sldId id="432" r:id="rId65"/>
    <p:sldId id="433" r:id="rId66"/>
    <p:sldId id="447" r:id="rId67"/>
    <p:sldId id="434" r:id="rId68"/>
    <p:sldId id="442" r:id="rId69"/>
    <p:sldId id="454" r:id="rId70"/>
    <p:sldId id="443" r:id="rId71"/>
    <p:sldId id="455" r:id="rId72"/>
    <p:sldId id="456" r:id="rId73"/>
    <p:sldId id="372" r:id="rId74"/>
    <p:sldId id="305" r:id="rId75"/>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60" autoAdjust="0"/>
    <p:restoredTop sz="93137"/>
  </p:normalViewPr>
  <p:slideViewPr>
    <p:cSldViewPr snapToGrid="0" snapToObjects="1">
      <p:cViewPr varScale="1">
        <p:scale>
          <a:sx n="94" d="100"/>
          <a:sy n="94" d="100"/>
        </p:scale>
        <p:origin x="640" y="19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61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F7DDC-6C0B-9A44-9E86-E4A6E4507F15}" type="doc">
      <dgm:prSet loTypeId="urn:microsoft.com/office/officeart/2009/3/layout/StepUpProcess" loCatId="list" qsTypeId="urn:microsoft.com/office/officeart/2005/8/quickstyle/3D2" qsCatId="3D" csTypeId="urn:microsoft.com/office/officeart/2005/8/colors/colorful1" csCatId="colorful" phldr="1"/>
      <dgm:spPr/>
      <dgm:t>
        <a:bodyPr/>
        <a:lstStyle/>
        <a:p>
          <a:endParaRPr lang="en-US"/>
        </a:p>
      </dgm:t>
    </dgm:pt>
    <dgm:pt modelId="{9EFCE0C4-9C06-634A-BAC0-5E1F0C1306E2}">
      <dgm:prSet phldrT="[Text]"/>
      <dgm:spPr/>
      <dgm:t>
        <a:bodyPr/>
        <a:lstStyle/>
        <a:p>
          <a:r>
            <a:rPr lang="en-US" dirty="0"/>
            <a:t>Function Based Matching to Existing Supports</a:t>
          </a:r>
        </a:p>
      </dgm:t>
    </dgm:pt>
    <dgm:pt modelId="{7A0FD5E9-C931-554D-A531-865F7D1C3F96}" type="parTrans" cxnId="{9549B66E-1AC3-F045-82F6-5253DC4B5A58}">
      <dgm:prSet/>
      <dgm:spPr/>
      <dgm:t>
        <a:bodyPr/>
        <a:lstStyle/>
        <a:p>
          <a:endParaRPr lang="en-US"/>
        </a:p>
      </dgm:t>
    </dgm:pt>
    <dgm:pt modelId="{FA1D1D4C-8A0B-FA41-A692-D248A0222D93}" type="sibTrans" cxnId="{9549B66E-1AC3-F045-82F6-5253DC4B5A58}">
      <dgm:prSet/>
      <dgm:spPr/>
      <dgm:t>
        <a:bodyPr/>
        <a:lstStyle/>
        <a:p>
          <a:endParaRPr lang="en-US"/>
        </a:p>
      </dgm:t>
    </dgm:pt>
    <dgm:pt modelId="{4A82253E-7366-AE4C-940D-717F1A0E9B66}">
      <dgm:prSet phldrT="[Text]"/>
      <dgm:spPr/>
      <dgm:t>
        <a:bodyPr/>
        <a:lstStyle/>
        <a:p>
          <a:r>
            <a:rPr lang="en-US" dirty="0"/>
            <a:t>Basic Check In &amp; Check Out Intervention</a:t>
          </a:r>
        </a:p>
      </dgm:t>
    </dgm:pt>
    <dgm:pt modelId="{0AD2F933-DFE7-FD4C-AB83-75C3CA49E45A}" type="parTrans" cxnId="{3A4135BA-0BE3-C940-B802-E452248BEB3C}">
      <dgm:prSet/>
      <dgm:spPr/>
      <dgm:t>
        <a:bodyPr/>
        <a:lstStyle/>
        <a:p>
          <a:endParaRPr lang="en-US"/>
        </a:p>
      </dgm:t>
    </dgm:pt>
    <dgm:pt modelId="{AACDA8B8-2085-D343-9ACD-B01A2D2D2FB8}" type="sibTrans" cxnId="{3A4135BA-0BE3-C940-B802-E452248BEB3C}">
      <dgm:prSet/>
      <dgm:spPr/>
      <dgm:t>
        <a:bodyPr/>
        <a:lstStyle/>
        <a:p>
          <a:endParaRPr lang="en-US"/>
        </a:p>
      </dgm:t>
    </dgm:pt>
    <dgm:pt modelId="{DBB9C377-1ED7-7A48-926C-B1F813B09F1C}">
      <dgm:prSet phldrT="[Text]"/>
      <dgm:spPr/>
      <dgm:t>
        <a:bodyPr/>
        <a:lstStyle/>
        <a:p>
          <a:r>
            <a:rPr lang="en-US" dirty="0"/>
            <a:t>Small Group</a:t>
          </a:r>
          <a:r>
            <a:rPr lang="en-US" baseline="0" dirty="0"/>
            <a:t> Academic, Social-Emotional,  Groups</a:t>
          </a:r>
          <a:endParaRPr lang="en-US" dirty="0"/>
        </a:p>
      </dgm:t>
    </dgm:pt>
    <dgm:pt modelId="{A009C826-E579-4545-A413-8BA42BDD1041}" type="parTrans" cxnId="{6F80D696-78B5-AA4D-84F2-3E51A093C852}">
      <dgm:prSet/>
      <dgm:spPr/>
      <dgm:t>
        <a:bodyPr/>
        <a:lstStyle/>
        <a:p>
          <a:endParaRPr lang="en-US"/>
        </a:p>
      </dgm:t>
    </dgm:pt>
    <dgm:pt modelId="{B086CE1F-C4D1-3B40-BCD2-E10BD99795E3}" type="sibTrans" cxnId="{6F80D696-78B5-AA4D-84F2-3E51A093C852}">
      <dgm:prSet/>
      <dgm:spPr/>
      <dgm:t>
        <a:bodyPr/>
        <a:lstStyle/>
        <a:p>
          <a:endParaRPr lang="en-US"/>
        </a:p>
      </dgm:t>
    </dgm:pt>
    <dgm:pt modelId="{25675288-2E78-AC44-8803-0B4296A74147}">
      <dgm:prSet/>
      <dgm:spPr/>
      <dgm:t>
        <a:bodyPr/>
        <a:lstStyle/>
        <a:p>
          <a:r>
            <a:rPr lang="en-US" dirty="0"/>
            <a:t>Integrated Interventions Tier 2 Interventions</a:t>
          </a:r>
        </a:p>
      </dgm:t>
    </dgm:pt>
    <dgm:pt modelId="{7AC2B97C-85B8-3B42-A0B9-6FFFEB6409E8}" type="parTrans" cxnId="{C78C3F7A-509B-B648-9DA6-2F218132E0ED}">
      <dgm:prSet/>
      <dgm:spPr/>
      <dgm:t>
        <a:bodyPr/>
        <a:lstStyle/>
        <a:p>
          <a:endParaRPr lang="en-US"/>
        </a:p>
      </dgm:t>
    </dgm:pt>
    <dgm:pt modelId="{0F97EDDD-1748-6044-8943-51F342F2D85D}" type="sibTrans" cxnId="{C78C3F7A-509B-B648-9DA6-2F218132E0ED}">
      <dgm:prSet/>
      <dgm:spPr/>
      <dgm:t>
        <a:bodyPr/>
        <a:lstStyle/>
        <a:p>
          <a:endParaRPr lang="en-US"/>
        </a:p>
      </dgm:t>
    </dgm:pt>
    <dgm:pt modelId="{7C2A4D40-EAB8-584F-A5BE-E7A3E6984B9A}">
      <dgm:prSet/>
      <dgm:spPr/>
      <dgm:t>
        <a:bodyPr/>
        <a:lstStyle/>
        <a:p>
          <a:r>
            <a:rPr lang="en-US" dirty="0"/>
            <a:t>Identify Students (SWIS, Screening, Referral etc.)</a:t>
          </a:r>
        </a:p>
      </dgm:t>
    </dgm:pt>
    <dgm:pt modelId="{E2E389D3-9F80-C64A-A3BD-91C55F7D6799}" type="parTrans" cxnId="{46435D28-70C9-154D-9191-936BFBD18D94}">
      <dgm:prSet/>
      <dgm:spPr/>
      <dgm:t>
        <a:bodyPr/>
        <a:lstStyle/>
        <a:p>
          <a:endParaRPr lang="en-US"/>
        </a:p>
      </dgm:t>
    </dgm:pt>
    <dgm:pt modelId="{4C61D3ED-6659-B543-B51A-28B252E65B0D}" type="sibTrans" cxnId="{46435D28-70C9-154D-9191-936BFBD18D94}">
      <dgm:prSet/>
      <dgm:spPr/>
      <dgm:t>
        <a:bodyPr/>
        <a:lstStyle/>
        <a:p>
          <a:endParaRPr lang="en-US"/>
        </a:p>
      </dgm:t>
    </dgm:pt>
    <dgm:pt modelId="{31B44FB1-DCF4-A64A-9736-A6C82DAB4AFB}">
      <dgm:prSet custT="1"/>
      <dgm:spPr/>
      <dgm:t>
        <a:bodyPr/>
        <a:lstStyle/>
        <a:p>
          <a:r>
            <a:rPr lang="en-US" sz="1200" dirty="0"/>
            <a:t>Mentoring</a:t>
          </a:r>
          <a:r>
            <a:rPr lang="en-US" sz="1200" baseline="0" dirty="0"/>
            <a:t> or </a:t>
          </a:r>
          <a:r>
            <a:rPr lang="en-US" sz="1200" dirty="0"/>
            <a:t>Make a Mentor</a:t>
          </a:r>
        </a:p>
      </dgm:t>
    </dgm:pt>
    <dgm:pt modelId="{24577E8E-ECC0-B245-A647-38C3E7A48C62}" type="parTrans" cxnId="{789DF313-44B1-1049-86BB-4B358B3D3EF3}">
      <dgm:prSet/>
      <dgm:spPr/>
      <dgm:t>
        <a:bodyPr/>
        <a:lstStyle/>
        <a:p>
          <a:endParaRPr lang="en-US"/>
        </a:p>
      </dgm:t>
    </dgm:pt>
    <dgm:pt modelId="{234083F7-1FAB-5243-BB50-A36340A1C2FF}" type="sibTrans" cxnId="{789DF313-44B1-1049-86BB-4B358B3D3EF3}">
      <dgm:prSet/>
      <dgm:spPr/>
      <dgm:t>
        <a:bodyPr/>
        <a:lstStyle/>
        <a:p>
          <a:endParaRPr lang="en-US"/>
        </a:p>
      </dgm:t>
    </dgm:pt>
    <dgm:pt modelId="{1CD0B5DA-D1D5-6948-AAA3-CFA5A8FC72CE}" type="pres">
      <dgm:prSet presAssocID="{668F7DDC-6C0B-9A44-9E86-E4A6E4507F15}" presName="rootnode" presStyleCnt="0">
        <dgm:presLayoutVars>
          <dgm:chMax/>
          <dgm:chPref/>
          <dgm:dir/>
          <dgm:animLvl val="lvl"/>
        </dgm:presLayoutVars>
      </dgm:prSet>
      <dgm:spPr/>
    </dgm:pt>
    <dgm:pt modelId="{63C820AD-3FB7-144B-B6AA-EF48990283A9}" type="pres">
      <dgm:prSet presAssocID="{7C2A4D40-EAB8-584F-A5BE-E7A3E6984B9A}" presName="composite" presStyleCnt="0"/>
      <dgm:spPr/>
    </dgm:pt>
    <dgm:pt modelId="{43F99DB1-941B-6140-9310-04A762514640}" type="pres">
      <dgm:prSet presAssocID="{7C2A4D40-EAB8-584F-A5BE-E7A3E6984B9A}" presName="LShape" presStyleLbl="alignNode1" presStyleIdx="0" presStyleCnt="11"/>
      <dgm:spPr/>
    </dgm:pt>
    <dgm:pt modelId="{B1FAF353-6D9C-134A-9AF5-A9D09EB8BDD6}" type="pres">
      <dgm:prSet presAssocID="{7C2A4D40-EAB8-584F-A5BE-E7A3E6984B9A}" presName="ParentText" presStyleLbl="revTx" presStyleIdx="0" presStyleCnt="6">
        <dgm:presLayoutVars>
          <dgm:chMax val="0"/>
          <dgm:chPref val="0"/>
          <dgm:bulletEnabled val="1"/>
        </dgm:presLayoutVars>
      </dgm:prSet>
      <dgm:spPr/>
    </dgm:pt>
    <dgm:pt modelId="{63AB6ACE-B5F2-184D-AAA2-DF2FBA886CC8}" type="pres">
      <dgm:prSet presAssocID="{7C2A4D40-EAB8-584F-A5BE-E7A3E6984B9A}" presName="Triangle" presStyleLbl="alignNode1" presStyleIdx="1" presStyleCnt="11"/>
      <dgm:spPr/>
    </dgm:pt>
    <dgm:pt modelId="{2E15B854-6254-004D-95F0-F18F4B9BDC3C}" type="pres">
      <dgm:prSet presAssocID="{4C61D3ED-6659-B543-B51A-28B252E65B0D}" presName="sibTrans" presStyleCnt="0"/>
      <dgm:spPr/>
    </dgm:pt>
    <dgm:pt modelId="{5A5FC852-80EE-794C-9F91-E08EE5795521}" type="pres">
      <dgm:prSet presAssocID="{4C61D3ED-6659-B543-B51A-28B252E65B0D}" presName="space" presStyleCnt="0"/>
      <dgm:spPr/>
    </dgm:pt>
    <dgm:pt modelId="{3E1F706E-B469-6044-9690-6BFEB054C5EB}" type="pres">
      <dgm:prSet presAssocID="{9EFCE0C4-9C06-634A-BAC0-5E1F0C1306E2}" presName="composite" presStyleCnt="0"/>
      <dgm:spPr/>
    </dgm:pt>
    <dgm:pt modelId="{E4DAF66A-54E9-F048-94A3-E0E3FC0F657D}" type="pres">
      <dgm:prSet presAssocID="{9EFCE0C4-9C06-634A-BAC0-5E1F0C1306E2}" presName="LShape" presStyleLbl="alignNode1" presStyleIdx="2" presStyleCnt="11"/>
      <dgm:spPr/>
    </dgm:pt>
    <dgm:pt modelId="{4093C1C3-B294-7A4F-930F-5B60C3F602E5}" type="pres">
      <dgm:prSet presAssocID="{9EFCE0C4-9C06-634A-BAC0-5E1F0C1306E2}" presName="ParentText" presStyleLbl="revTx" presStyleIdx="1" presStyleCnt="6">
        <dgm:presLayoutVars>
          <dgm:chMax val="0"/>
          <dgm:chPref val="0"/>
          <dgm:bulletEnabled val="1"/>
        </dgm:presLayoutVars>
      </dgm:prSet>
      <dgm:spPr/>
    </dgm:pt>
    <dgm:pt modelId="{61990408-FEF5-834E-93D9-814370E82BB2}" type="pres">
      <dgm:prSet presAssocID="{9EFCE0C4-9C06-634A-BAC0-5E1F0C1306E2}" presName="Triangle" presStyleLbl="alignNode1" presStyleIdx="3" presStyleCnt="11"/>
      <dgm:spPr/>
    </dgm:pt>
    <dgm:pt modelId="{868EFD5B-F15B-624A-AC73-0B1516179DD4}" type="pres">
      <dgm:prSet presAssocID="{FA1D1D4C-8A0B-FA41-A692-D248A0222D93}" presName="sibTrans" presStyleCnt="0"/>
      <dgm:spPr/>
    </dgm:pt>
    <dgm:pt modelId="{E77DF470-E63A-A244-9CB1-34DE83C762C5}" type="pres">
      <dgm:prSet presAssocID="{FA1D1D4C-8A0B-FA41-A692-D248A0222D93}" presName="space" presStyleCnt="0"/>
      <dgm:spPr/>
    </dgm:pt>
    <dgm:pt modelId="{61193BAE-F5BC-E74D-BE69-3D212C9E1D95}" type="pres">
      <dgm:prSet presAssocID="{31B44FB1-DCF4-A64A-9736-A6C82DAB4AFB}" presName="composite" presStyleCnt="0"/>
      <dgm:spPr/>
    </dgm:pt>
    <dgm:pt modelId="{6F821926-7431-494B-B88D-91DDA8B5E22D}" type="pres">
      <dgm:prSet presAssocID="{31B44FB1-DCF4-A64A-9736-A6C82DAB4AFB}" presName="LShape" presStyleLbl="alignNode1" presStyleIdx="4" presStyleCnt="11"/>
      <dgm:spPr/>
    </dgm:pt>
    <dgm:pt modelId="{9D01B193-1AC7-C44F-A715-D3BE9980BF03}" type="pres">
      <dgm:prSet presAssocID="{31B44FB1-DCF4-A64A-9736-A6C82DAB4AFB}" presName="ParentText" presStyleLbl="revTx" presStyleIdx="2" presStyleCnt="6">
        <dgm:presLayoutVars>
          <dgm:chMax val="0"/>
          <dgm:chPref val="0"/>
          <dgm:bulletEnabled val="1"/>
        </dgm:presLayoutVars>
      </dgm:prSet>
      <dgm:spPr/>
    </dgm:pt>
    <dgm:pt modelId="{0AAAF989-944B-4640-A5C4-702C65381C20}" type="pres">
      <dgm:prSet presAssocID="{31B44FB1-DCF4-A64A-9736-A6C82DAB4AFB}" presName="Triangle" presStyleLbl="alignNode1" presStyleIdx="5" presStyleCnt="11"/>
      <dgm:spPr/>
    </dgm:pt>
    <dgm:pt modelId="{5DE54AF3-336B-8B47-819B-6DBBE24F60E6}" type="pres">
      <dgm:prSet presAssocID="{234083F7-1FAB-5243-BB50-A36340A1C2FF}" presName="sibTrans" presStyleCnt="0"/>
      <dgm:spPr/>
    </dgm:pt>
    <dgm:pt modelId="{47DF474E-CB6B-8640-B59F-B87F8F14A141}" type="pres">
      <dgm:prSet presAssocID="{234083F7-1FAB-5243-BB50-A36340A1C2FF}" presName="space" presStyleCnt="0"/>
      <dgm:spPr/>
    </dgm:pt>
    <dgm:pt modelId="{2BB61C21-56F5-454F-BA1E-75BA2AB10F2C}" type="pres">
      <dgm:prSet presAssocID="{4A82253E-7366-AE4C-940D-717F1A0E9B66}" presName="composite" presStyleCnt="0"/>
      <dgm:spPr/>
    </dgm:pt>
    <dgm:pt modelId="{AD5C349F-1032-A64C-ACAD-3924345ABB51}" type="pres">
      <dgm:prSet presAssocID="{4A82253E-7366-AE4C-940D-717F1A0E9B66}" presName="LShape" presStyleLbl="alignNode1" presStyleIdx="6" presStyleCnt="11"/>
      <dgm:spPr/>
    </dgm:pt>
    <dgm:pt modelId="{F496CE4F-BACE-D640-BF16-A04FB6E1C613}" type="pres">
      <dgm:prSet presAssocID="{4A82253E-7366-AE4C-940D-717F1A0E9B66}" presName="ParentText" presStyleLbl="revTx" presStyleIdx="3" presStyleCnt="6">
        <dgm:presLayoutVars>
          <dgm:chMax val="0"/>
          <dgm:chPref val="0"/>
          <dgm:bulletEnabled val="1"/>
        </dgm:presLayoutVars>
      </dgm:prSet>
      <dgm:spPr/>
    </dgm:pt>
    <dgm:pt modelId="{2FD72AA4-51FC-E344-9167-1C23CF9238E0}" type="pres">
      <dgm:prSet presAssocID="{4A82253E-7366-AE4C-940D-717F1A0E9B66}" presName="Triangle" presStyleLbl="alignNode1" presStyleIdx="7" presStyleCnt="11"/>
      <dgm:spPr/>
    </dgm:pt>
    <dgm:pt modelId="{B1F6A613-A067-AC4A-A1D1-4FAAFA5FD7BD}" type="pres">
      <dgm:prSet presAssocID="{AACDA8B8-2085-D343-9ACD-B01A2D2D2FB8}" presName="sibTrans" presStyleCnt="0"/>
      <dgm:spPr/>
    </dgm:pt>
    <dgm:pt modelId="{2EA67499-897B-2B4B-8771-A8D457E350B7}" type="pres">
      <dgm:prSet presAssocID="{AACDA8B8-2085-D343-9ACD-B01A2D2D2FB8}" presName="space" presStyleCnt="0"/>
      <dgm:spPr/>
    </dgm:pt>
    <dgm:pt modelId="{60C58A5F-0BFE-8940-9D70-59319504D118}" type="pres">
      <dgm:prSet presAssocID="{DBB9C377-1ED7-7A48-926C-B1F813B09F1C}" presName="composite" presStyleCnt="0"/>
      <dgm:spPr/>
    </dgm:pt>
    <dgm:pt modelId="{F687F0E8-A0DF-BB43-91B8-2E8809EC5EB9}" type="pres">
      <dgm:prSet presAssocID="{DBB9C377-1ED7-7A48-926C-B1F813B09F1C}" presName="LShape" presStyleLbl="alignNode1" presStyleIdx="8" presStyleCnt="11"/>
      <dgm:spPr/>
    </dgm:pt>
    <dgm:pt modelId="{596B693C-04D6-DB4D-9307-C57175DAE59C}" type="pres">
      <dgm:prSet presAssocID="{DBB9C377-1ED7-7A48-926C-B1F813B09F1C}" presName="ParentText" presStyleLbl="revTx" presStyleIdx="4" presStyleCnt="6">
        <dgm:presLayoutVars>
          <dgm:chMax val="0"/>
          <dgm:chPref val="0"/>
          <dgm:bulletEnabled val="1"/>
        </dgm:presLayoutVars>
      </dgm:prSet>
      <dgm:spPr/>
    </dgm:pt>
    <dgm:pt modelId="{2B8CC607-955D-214A-BBE6-EF861633C095}" type="pres">
      <dgm:prSet presAssocID="{DBB9C377-1ED7-7A48-926C-B1F813B09F1C}" presName="Triangle" presStyleLbl="alignNode1" presStyleIdx="9" presStyleCnt="11"/>
      <dgm:spPr/>
    </dgm:pt>
    <dgm:pt modelId="{3234EDF1-2D6B-5E45-90A4-775D856803DF}" type="pres">
      <dgm:prSet presAssocID="{B086CE1F-C4D1-3B40-BCD2-E10BD99795E3}" presName="sibTrans" presStyleCnt="0"/>
      <dgm:spPr/>
    </dgm:pt>
    <dgm:pt modelId="{0506DC9C-595F-EE40-A68E-2922B0B64A44}" type="pres">
      <dgm:prSet presAssocID="{B086CE1F-C4D1-3B40-BCD2-E10BD99795E3}" presName="space" presStyleCnt="0"/>
      <dgm:spPr/>
    </dgm:pt>
    <dgm:pt modelId="{36A5C438-B5BA-7F45-A07A-69B68678C017}" type="pres">
      <dgm:prSet presAssocID="{25675288-2E78-AC44-8803-0B4296A74147}" presName="composite" presStyleCnt="0"/>
      <dgm:spPr/>
    </dgm:pt>
    <dgm:pt modelId="{9DAF8693-F7EF-304D-8A99-54CFC8CDD55C}" type="pres">
      <dgm:prSet presAssocID="{25675288-2E78-AC44-8803-0B4296A74147}" presName="LShape" presStyleLbl="alignNode1" presStyleIdx="10" presStyleCnt="11"/>
      <dgm:spPr/>
    </dgm:pt>
    <dgm:pt modelId="{6454A8DE-4C4B-484C-815A-7186D9D1B830}" type="pres">
      <dgm:prSet presAssocID="{25675288-2E78-AC44-8803-0B4296A74147}" presName="ParentText" presStyleLbl="revTx" presStyleIdx="5" presStyleCnt="6">
        <dgm:presLayoutVars>
          <dgm:chMax val="0"/>
          <dgm:chPref val="0"/>
          <dgm:bulletEnabled val="1"/>
        </dgm:presLayoutVars>
      </dgm:prSet>
      <dgm:spPr/>
    </dgm:pt>
  </dgm:ptLst>
  <dgm:cxnLst>
    <dgm:cxn modelId="{26BBEA13-ED1B-AD4E-9048-5EE4C5960926}" type="presOf" srcId="{31B44FB1-DCF4-A64A-9736-A6C82DAB4AFB}" destId="{9D01B193-1AC7-C44F-A715-D3BE9980BF03}" srcOrd="0" destOrd="0" presId="urn:microsoft.com/office/officeart/2009/3/layout/StepUpProcess"/>
    <dgm:cxn modelId="{789DF313-44B1-1049-86BB-4B358B3D3EF3}" srcId="{668F7DDC-6C0B-9A44-9E86-E4A6E4507F15}" destId="{31B44FB1-DCF4-A64A-9736-A6C82DAB4AFB}" srcOrd="2" destOrd="0" parTransId="{24577E8E-ECC0-B245-A647-38C3E7A48C62}" sibTransId="{234083F7-1FAB-5243-BB50-A36340A1C2FF}"/>
    <dgm:cxn modelId="{46435D28-70C9-154D-9191-936BFBD18D94}" srcId="{668F7DDC-6C0B-9A44-9E86-E4A6E4507F15}" destId="{7C2A4D40-EAB8-584F-A5BE-E7A3E6984B9A}" srcOrd="0" destOrd="0" parTransId="{E2E389D3-9F80-C64A-A3BD-91C55F7D6799}" sibTransId="{4C61D3ED-6659-B543-B51A-28B252E65B0D}"/>
    <dgm:cxn modelId="{68AE8B33-BCF7-7F46-BCB2-39A4164B33BA}" type="presOf" srcId="{25675288-2E78-AC44-8803-0B4296A74147}" destId="{6454A8DE-4C4B-484C-815A-7186D9D1B830}" srcOrd="0" destOrd="0" presId="urn:microsoft.com/office/officeart/2009/3/layout/StepUpProcess"/>
    <dgm:cxn modelId="{9549B66E-1AC3-F045-82F6-5253DC4B5A58}" srcId="{668F7DDC-6C0B-9A44-9E86-E4A6E4507F15}" destId="{9EFCE0C4-9C06-634A-BAC0-5E1F0C1306E2}" srcOrd="1" destOrd="0" parTransId="{7A0FD5E9-C931-554D-A531-865F7D1C3F96}" sibTransId="{FA1D1D4C-8A0B-FA41-A692-D248A0222D93}"/>
    <dgm:cxn modelId="{653A6A75-FD5E-7644-8BD5-EFD048E9B572}" type="presOf" srcId="{4A82253E-7366-AE4C-940D-717F1A0E9B66}" destId="{F496CE4F-BACE-D640-BF16-A04FB6E1C613}" srcOrd="0" destOrd="0" presId="urn:microsoft.com/office/officeart/2009/3/layout/StepUpProcess"/>
    <dgm:cxn modelId="{C78C3F7A-509B-B648-9DA6-2F218132E0ED}" srcId="{668F7DDC-6C0B-9A44-9E86-E4A6E4507F15}" destId="{25675288-2E78-AC44-8803-0B4296A74147}" srcOrd="5" destOrd="0" parTransId="{7AC2B97C-85B8-3B42-A0B9-6FFFEB6409E8}" sibTransId="{0F97EDDD-1748-6044-8943-51F342F2D85D}"/>
    <dgm:cxn modelId="{6F80D696-78B5-AA4D-84F2-3E51A093C852}" srcId="{668F7DDC-6C0B-9A44-9E86-E4A6E4507F15}" destId="{DBB9C377-1ED7-7A48-926C-B1F813B09F1C}" srcOrd="4" destOrd="0" parTransId="{A009C826-E579-4545-A413-8BA42BDD1041}" sibTransId="{B086CE1F-C4D1-3B40-BCD2-E10BD99795E3}"/>
    <dgm:cxn modelId="{415FA3AB-6DB4-684C-A303-A657DA13D912}" type="presOf" srcId="{668F7DDC-6C0B-9A44-9E86-E4A6E4507F15}" destId="{1CD0B5DA-D1D5-6948-AAA3-CFA5A8FC72CE}" srcOrd="0" destOrd="0" presId="urn:microsoft.com/office/officeart/2009/3/layout/StepUpProcess"/>
    <dgm:cxn modelId="{3A4135BA-0BE3-C940-B802-E452248BEB3C}" srcId="{668F7DDC-6C0B-9A44-9E86-E4A6E4507F15}" destId="{4A82253E-7366-AE4C-940D-717F1A0E9B66}" srcOrd="3" destOrd="0" parTransId="{0AD2F933-DFE7-FD4C-AB83-75C3CA49E45A}" sibTransId="{AACDA8B8-2085-D343-9ACD-B01A2D2D2FB8}"/>
    <dgm:cxn modelId="{BC00F2D9-BC2A-1D45-93F2-282444CF2BC3}" type="presOf" srcId="{9EFCE0C4-9C06-634A-BAC0-5E1F0C1306E2}" destId="{4093C1C3-B294-7A4F-930F-5B60C3F602E5}" srcOrd="0" destOrd="0" presId="urn:microsoft.com/office/officeart/2009/3/layout/StepUpProcess"/>
    <dgm:cxn modelId="{EFD281DD-0563-8047-B1E2-6340C4DB6F29}" type="presOf" srcId="{DBB9C377-1ED7-7A48-926C-B1F813B09F1C}" destId="{596B693C-04D6-DB4D-9307-C57175DAE59C}" srcOrd="0" destOrd="0" presId="urn:microsoft.com/office/officeart/2009/3/layout/StepUpProcess"/>
    <dgm:cxn modelId="{349452F0-5EB7-4C44-85B6-1EC97693AB25}" type="presOf" srcId="{7C2A4D40-EAB8-584F-A5BE-E7A3E6984B9A}" destId="{B1FAF353-6D9C-134A-9AF5-A9D09EB8BDD6}" srcOrd="0" destOrd="0" presId="urn:microsoft.com/office/officeart/2009/3/layout/StepUpProcess"/>
    <dgm:cxn modelId="{64357E7F-391C-304A-9721-7B4D441340B6}" type="presParOf" srcId="{1CD0B5DA-D1D5-6948-AAA3-CFA5A8FC72CE}" destId="{63C820AD-3FB7-144B-B6AA-EF48990283A9}" srcOrd="0" destOrd="0" presId="urn:microsoft.com/office/officeart/2009/3/layout/StepUpProcess"/>
    <dgm:cxn modelId="{E6DA1239-CBB2-0146-8605-DF9A7BEC7628}" type="presParOf" srcId="{63C820AD-3FB7-144B-B6AA-EF48990283A9}" destId="{43F99DB1-941B-6140-9310-04A762514640}" srcOrd="0" destOrd="0" presId="urn:microsoft.com/office/officeart/2009/3/layout/StepUpProcess"/>
    <dgm:cxn modelId="{7829B86D-3D3A-D043-8D67-6160F082DCA0}" type="presParOf" srcId="{63C820AD-3FB7-144B-B6AA-EF48990283A9}" destId="{B1FAF353-6D9C-134A-9AF5-A9D09EB8BDD6}" srcOrd="1" destOrd="0" presId="urn:microsoft.com/office/officeart/2009/3/layout/StepUpProcess"/>
    <dgm:cxn modelId="{1A94A4D0-B401-4A4F-B47B-548882814FA6}" type="presParOf" srcId="{63C820AD-3FB7-144B-B6AA-EF48990283A9}" destId="{63AB6ACE-B5F2-184D-AAA2-DF2FBA886CC8}" srcOrd="2" destOrd="0" presId="urn:microsoft.com/office/officeart/2009/3/layout/StepUpProcess"/>
    <dgm:cxn modelId="{2ABEE272-44BB-104A-BAA8-EAF152009C67}" type="presParOf" srcId="{1CD0B5DA-D1D5-6948-AAA3-CFA5A8FC72CE}" destId="{2E15B854-6254-004D-95F0-F18F4B9BDC3C}" srcOrd="1" destOrd="0" presId="urn:microsoft.com/office/officeart/2009/3/layout/StepUpProcess"/>
    <dgm:cxn modelId="{195857B9-244B-0142-AC53-9963B1C8C7DD}" type="presParOf" srcId="{2E15B854-6254-004D-95F0-F18F4B9BDC3C}" destId="{5A5FC852-80EE-794C-9F91-E08EE5795521}" srcOrd="0" destOrd="0" presId="urn:microsoft.com/office/officeart/2009/3/layout/StepUpProcess"/>
    <dgm:cxn modelId="{242B41E6-79C7-7A4C-BF4D-6E2BAE4461CD}" type="presParOf" srcId="{1CD0B5DA-D1D5-6948-AAA3-CFA5A8FC72CE}" destId="{3E1F706E-B469-6044-9690-6BFEB054C5EB}" srcOrd="2" destOrd="0" presId="urn:microsoft.com/office/officeart/2009/3/layout/StepUpProcess"/>
    <dgm:cxn modelId="{A82ED772-B524-7B43-96D3-0928A36B177E}" type="presParOf" srcId="{3E1F706E-B469-6044-9690-6BFEB054C5EB}" destId="{E4DAF66A-54E9-F048-94A3-E0E3FC0F657D}" srcOrd="0" destOrd="0" presId="urn:microsoft.com/office/officeart/2009/3/layout/StepUpProcess"/>
    <dgm:cxn modelId="{7843619F-DA09-7044-90AD-3483F3698522}" type="presParOf" srcId="{3E1F706E-B469-6044-9690-6BFEB054C5EB}" destId="{4093C1C3-B294-7A4F-930F-5B60C3F602E5}" srcOrd="1" destOrd="0" presId="urn:microsoft.com/office/officeart/2009/3/layout/StepUpProcess"/>
    <dgm:cxn modelId="{E5840E8B-EF17-4641-8CF5-9F5A5170BED9}" type="presParOf" srcId="{3E1F706E-B469-6044-9690-6BFEB054C5EB}" destId="{61990408-FEF5-834E-93D9-814370E82BB2}" srcOrd="2" destOrd="0" presId="urn:microsoft.com/office/officeart/2009/3/layout/StepUpProcess"/>
    <dgm:cxn modelId="{AAD1B7EC-0F96-5846-B4D0-3E3C64ED6515}" type="presParOf" srcId="{1CD0B5DA-D1D5-6948-AAA3-CFA5A8FC72CE}" destId="{868EFD5B-F15B-624A-AC73-0B1516179DD4}" srcOrd="3" destOrd="0" presId="urn:microsoft.com/office/officeart/2009/3/layout/StepUpProcess"/>
    <dgm:cxn modelId="{3D8B6E57-40C4-744D-8840-D3B27598A0AE}" type="presParOf" srcId="{868EFD5B-F15B-624A-AC73-0B1516179DD4}" destId="{E77DF470-E63A-A244-9CB1-34DE83C762C5}" srcOrd="0" destOrd="0" presId="urn:microsoft.com/office/officeart/2009/3/layout/StepUpProcess"/>
    <dgm:cxn modelId="{7538A74A-6FDC-114D-A911-1B1240946A16}" type="presParOf" srcId="{1CD0B5DA-D1D5-6948-AAA3-CFA5A8FC72CE}" destId="{61193BAE-F5BC-E74D-BE69-3D212C9E1D95}" srcOrd="4" destOrd="0" presId="urn:microsoft.com/office/officeart/2009/3/layout/StepUpProcess"/>
    <dgm:cxn modelId="{C9EC21B0-1D23-1A4F-9FC7-2D1FCEADB4E2}" type="presParOf" srcId="{61193BAE-F5BC-E74D-BE69-3D212C9E1D95}" destId="{6F821926-7431-494B-B88D-91DDA8B5E22D}" srcOrd="0" destOrd="0" presId="urn:microsoft.com/office/officeart/2009/3/layout/StepUpProcess"/>
    <dgm:cxn modelId="{A22ED797-7A55-8546-8EBD-EFEBF20BD0E3}" type="presParOf" srcId="{61193BAE-F5BC-E74D-BE69-3D212C9E1D95}" destId="{9D01B193-1AC7-C44F-A715-D3BE9980BF03}" srcOrd="1" destOrd="0" presId="urn:microsoft.com/office/officeart/2009/3/layout/StepUpProcess"/>
    <dgm:cxn modelId="{3F0EE7B8-C1A0-E244-980A-C78CDE5DFCD0}" type="presParOf" srcId="{61193BAE-F5BC-E74D-BE69-3D212C9E1D95}" destId="{0AAAF989-944B-4640-A5C4-702C65381C20}" srcOrd="2" destOrd="0" presId="urn:microsoft.com/office/officeart/2009/3/layout/StepUpProcess"/>
    <dgm:cxn modelId="{5AA55E8D-0FAA-1747-89AE-46EE0A267328}" type="presParOf" srcId="{1CD0B5DA-D1D5-6948-AAA3-CFA5A8FC72CE}" destId="{5DE54AF3-336B-8B47-819B-6DBBE24F60E6}" srcOrd="5" destOrd="0" presId="urn:microsoft.com/office/officeart/2009/3/layout/StepUpProcess"/>
    <dgm:cxn modelId="{772B020B-4F2E-6A40-AE1E-3B3D2478AC81}" type="presParOf" srcId="{5DE54AF3-336B-8B47-819B-6DBBE24F60E6}" destId="{47DF474E-CB6B-8640-B59F-B87F8F14A141}" srcOrd="0" destOrd="0" presId="urn:microsoft.com/office/officeart/2009/3/layout/StepUpProcess"/>
    <dgm:cxn modelId="{B63B5BA3-694C-DA43-9E9E-AE28492AFE7D}" type="presParOf" srcId="{1CD0B5DA-D1D5-6948-AAA3-CFA5A8FC72CE}" destId="{2BB61C21-56F5-454F-BA1E-75BA2AB10F2C}" srcOrd="6" destOrd="0" presId="urn:microsoft.com/office/officeart/2009/3/layout/StepUpProcess"/>
    <dgm:cxn modelId="{15BA206B-B8EC-C844-9C11-30406CC04EFD}" type="presParOf" srcId="{2BB61C21-56F5-454F-BA1E-75BA2AB10F2C}" destId="{AD5C349F-1032-A64C-ACAD-3924345ABB51}" srcOrd="0" destOrd="0" presId="urn:microsoft.com/office/officeart/2009/3/layout/StepUpProcess"/>
    <dgm:cxn modelId="{56AA7712-F95D-CB49-BEB9-BF3C76C14771}" type="presParOf" srcId="{2BB61C21-56F5-454F-BA1E-75BA2AB10F2C}" destId="{F496CE4F-BACE-D640-BF16-A04FB6E1C613}" srcOrd="1" destOrd="0" presId="urn:microsoft.com/office/officeart/2009/3/layout/StepUpProcess"/>
    <dgm:cxn modelId="{1D1FF85C-411E-0143-BD00-630269B29DBC}" type="presParOf" srcId="{2BB61C21-56F5-454F-BA1E-75BA2AB10F2C}" destId="{2FD72AA4-51FC-E344-9167-1C23CF9238E0}" srcOrd="2" destOrd="0" presId="urn:microsoft.com/office/officeart/2009/3/layout/StepUpProcess"/>
    <dgm:cxn modelId="{848F905D-C694-874A-92BD-A3051B7C7931}" type="presParOf" srcId="{1CD0B5DA-D1D5-6948-AAA3-CFA5A8FC72CE}" destId="{B1F6A613-A067-AC4A-A1D1-4FAAFA5FD7BD}" srcOrd="7" destOrd="0" presId="urn:microsoft.com/office/officeart/2009/3/layout/StepUpProcess"/>
    <dgm:cxn modelId="{B0631248-3147-8247-9851-2FCC83DDF73F}" type="presParOf" srcId="{B1F6A613-A067-AC4A-A1D1-4FAAFA5FD7BD}" destId="{2EA67499-897B-2B4B-8771-A8D457E350B7}" srcOrd="0" destOrd="0" presId="urn:microsoft.com/office/officeart/2009/3/layout/StepUpProcess"/>
    <dgm:cxn modelId="{7A680A73-7031-134B-9AC8-8EBB0BBD1133}" type="presParOf" srcId="{1CD0B5DA-D1D5-6948-AAA3-CFA5A8FC72CE}" destId="{60C58A5F-0BFE-8940-9D70-59319504D118}" srcOrd="8" destOrd="0" presId="urn:microsoft.com/office/officeart/2009/3/layout/StepUpProcess"/>
    <dgm:cxn modelId="{2F74753A-5D8C-2442-A8CF-8E8F7F8F5C80}" type="presParOf" srcId="{60C58A5F-0BFE-8940-9D70-59319504D118}" destId="{F687F0E8-A0DF-BB43-91B8-2E8809EC5EB9}" srcOrd="0" destOrd="0" presId="urn:microsoft.com/office/officeart/2009/3/layout/StepUpProcess"/>
    <dgm:cxn modelId="{F7B9EC15-762F-1F49-A1B6-B07FB0C42D0E}" type="presParOf" srcId="{60C58A5F-0BFE-8940-9D70-59319504D118}" destId="{596B693C-04D6-DB4D-9307-C57175DAE59C}" srcOrd="1" destOrd="0" presId="urn:microsoft.com/office/officeart/2009/3/layout/StepUpProcess"/>
    <dgm:cxn modelId="{1A0DB41C-C016-4747-9B7F-848F7B34D13E}" type="presParOf" srcId="{60C58A5F-0BFE-8940-9D70-59319504D118}" destId="{2B8CC607-955D-214A-BBE6-EF861633C095}" srcOrd="2" destOrd="0" presId="urn:microsoft.com/office/officeart/2009/3/layout/StepUpProcess"/>
    <dgm:cxn modelId="{6DE448AD-68BD-6B4D-83E9-86917C294889}" type="presParOf" srcId="{1CD0B5DA-D1D5-6948-AAA3-CFA5A8FC72CE}" destId="{3234EDF1-2D6B-5E45-90A4-775D856803DF}" srcOrd="9" destOrd="0" presId="urn:microsoft.com/office/officeart/2009/3/layout/StepUpProcess"/>
    <dgm:cxn modelId="{F91D2A96-B350-3A45-A256-7348EA8562D1}" type="presParOf" srcId="{3234EDF1-2D6B-5E45-90A4-775D856803DF}" destId="{0506DC9C-595F-EE40-A68E-2922B0B64A44}" srcOrd="0" destOrd="0" presId="urn:microsoft.com/office/officeart/2009/3/layout/StepUpProcess"/>
    <dgm:cxn modelId="{6C3AC20B-F259-7C46-AD9B-C4A7A2C3B12B}" type="presParOf" srcId="{1CD0B5DA-D1D5-6948-AAA3-CFA5A8FC72CE}" destId="{36A5C438-B5BA-7F45-A07A-69B68678C017}" srcOrd="10" destOrd="0" presId="urn:microsoft.com/office/officeart/2009/3/layout/StepUpProcess"/>
    <dgm:cxn modelId="{363AF7FB-E6CD-A94C-9A3D-C7BACF8042BE}" type="presParOf" srcId="{36A5C438-B5BA-7F45-A07A-69B68678C017}" destId="{9DAF8693-F7EF-304D-8A99-54CFC8CDD55C}" srcOrd="0" destOrd="0" presId="urn:microsoft.com/office/officeart/2009/3/layout/StepUpProcess"/>
    <dgm:cxn modelId="{476B9B35-5EAF-B34D-AC36-BB564D4E3BFD}" type="presParOf" srcId="{36A5C438-B5BA-7F45-A07A-69B68678C017}" destId="{6454A8DE-4C4B-484C-815A-7186D9D1B83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5C7D0BF-E70E-46C6-819B-2DE8936AECB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75725D9-536A-427D-904E-478551FD34CF}">
      <dgm:prSet phldrT="[Text]" custT="1"/>
      <dgm:spPr>
        <a:solidFill>
          <a:srgbClr val="1F656E"/>
        </a:solidFill>
      </dgm:spPr>
      <dgm:t>
        <a:bodyPr/>
        <a:lstStyle/>
        <a:p>
          <a:r>
            <a:rPr lang="en-US" sz="1400" dirty="0">
              <a:latin typeface="Arial" pitchFamily="34" charset="0"/>
              <a:cs typeface="Arial" pitchFamily="34" charset="0"/>
            </a:rPr>
            <a:t>Data Driven</a:t>
          </a:r>
        </a:p>
      </dgm:t>
    </dgm:pt>
    <dgm:pt modelId="{45963216-858C-4B22-A8A7-18B50CD157BC}" type="parTrans" cxnId="{1DFCE63D-BFB2-47FA-9E4C-1E6D8469761C}">
      <dgm:prSet/>
      <dgm:spPr/>
      <dgm:t>
        <a:bodyPr/>
        <a:lstStyle/>
        <a:p>
          <a:endParaRPr lang="en-US"/>
        </a:p>
      </dgm:t>
    </dgm:pt>
    <dgm:pt modelId="{D4F36A77-04BB-4BDD-AA7D-5EFDF275501A}" type="sibTrans" cxnId="{1DFCE63D-BFB2-47FA-9E4C-1E6D8469761C}">
      <dgm:prSet/>
      <dgm:spPr/>
      <dgm:t>
        <a:bodyPr/>
        <a:lstStyle/>
        <a:p>
          <a:endParaRPr lang="en-US"/>
        </a:p>
      </dgm:t>
    </dgm:pt>
    <dgm:pt modelId="{F2E7E4A1-5A4A-4223-BC2B-20548B3B88F6}">
      <dgm:prSet phldrT="[Text]" custT="1"/>
      <dgm:spPr>
        <a:solidFill>
          <a:srgbClr val="1F656E">
            <a:alpha val="90000"/>
          </a:srgbClr>
        </a:solidFill>
      </dgm:spPr>
      <dgm:t>
        <a:bodyPr/>
        <a:lstStyle/>
        <a:p>
          <a:r>
            <a:rPr lang="en-US" sz="1400" dirty="0">
              <a:solidFill>
                <a:schemeClr val="bg1"/>
              </a:solidFill>
              <a:latin typeface="Arial" pitchFamily="34" charset="0"/>
              <a:cs typeface="Arial" pitchFamily="34" charset="0"/>
            </a:rPr>
            <a:t>4 majors in a two week period </a:t>
          </a:r>
        </a:p>
        <a:p>
          <a:endParaRPr lang="en-US" sz="1400" dirty="0">
            <a:solidFill>
              <a:schemeClr val="bg1"/>
            </a:solidFill>
            <a:latin typeface="Arial" pitchFamily="34" charset="0"/>
            <a:cs typeface="Arial" pitchFamily="34" charset="0"/>
          </a:endParaRPr>
        </a:p>
        <a:p>
          <a:r>
            <a:rPr lang="en-US" sz="1400" dirty="0">
              <a:solidFill>
                <a:schemeClr val="bg1"/>
              </a:solidFill>
              <a:latin typeface="Arial" pitchFamily="34" charset="0"/>
              <a:cs typeface="Arial" pitchFamily="34" charset="0"/>
            </a:rPr>
            <a:t>6 minors=1 major</a:t>
          </a:r>
        </a:p>
      </dgm:t>
    </dgm:pt>
    <dgm:pt modelId="{00E5CB14-7770-424B-841D-053102393C41}" type="parTrans" cxnId="{9D539C65-26B4-4C26-8909-6AE67C164296}">
      <dgm:prSet/>
      <dgm:spPr/>
      <dgm:t>
        <a:bodyPr/>
        <a:lstStyle/>
        <a:p>
          <a:endParaRPr lang="en-US"/>
        </a:p>
      </dgm:t>
    </dgm:pt>
    <dgm:pt modelId="{6A2BA7BC-5277-495C-9622-7518E8861DD6}" type="sibTrans" cxnId="{9D539C65-26B4-4C26-8909-6AE67C164296}">
      <dgm:prSet/>
      <dgm:spPr/>
      <dgm:t>
        <a:bodyPr/>
        <a:lstStyle/>
        <a:p>
          <a:endParaRPr lang="en-US"/>
        </a:p>
      </dgm:t>
    </dgm:pt>
    <dgm:pt modelId="{33E5C617-EDD6-4EEF-B6D0-7D659785C878}">
      <dgm:prSet phldrT="[Text]" custT="1"/>
      <dgm:spPr>
        <a:solidFill>
          <a:srgbClr val="1F656E">
            <a:alpha val="90000"/>
          </a:srgbClr>
        </a:solidFill>
      </dgm:spPr>
      <dgm:t>
        <a:bodyPr/>
        <a:lstStyle/>
        <a:p>
          <a:r>
            <a:rPr lang="en-US" sz="1400" dirty="0">
              <a:solidFill>
                <a:srgbClr val="FFFFFF"/>
              </a:solidFill>
              <a:latin typeface="Arial" pitchFamily="34" charset="0"/>
              <a:cs typeface="Arial" pitchFamily="34" charset="0"/>
            </a:rPr>
            <a:t>Team assists staff in completing Tier II Referral Form</a:t>
          </a:r>
        </a:p>
        <a:p>
          <a:r>
            <a:rPr lang="en-US" sz="1400" dirty="0">
              <a:solidFill>
                <a:srgbClr val="FFFFFF"/>
              </a:solidFill>
              <a:latin typeface="Arial" pitchFamily="34" charset="0"/>
              <a:cs typeface="Arial" pitchFamily="34" charset="0"/>
            </a:rPr>
            <a:t>Observation completed</a:t>
          </a:r>
        </a:p>
      </dgm:t>
    </dgm:pt>
    <dgm:pt modelId="{78AAAE8F-2D18-45DB-BE1C-593C6B988477}" type="parTrans" cxnId="{4A63844D-D5B2-49E4-AA19-7EABF86D87D4}">
      <dgm:prSet/>
      <dgm:spPr/>
      <dgm:t>
        <a:bodyPr/>
        <a:lstStyle/>
        <a:p>
          <a:endParaRPr lang="en-US"/>
        </a:p>
      </dgm:t>
    </dgm:pt>
    <dgm:pt modelId="{55C07817-B4E4-4280-B82C-BFF84A14A82A}" type="sibTrans" cxnId="{4A63844D-D5B2-49E4-AA19-7EABF86D87D4}">
      <dgm:prSet/>
      <dgm:spPr/>
      <dgm:t>
        <a:bodyPr/>
        <a:lstStyle/>
        <a:p>
          <a:endParaRPr lang="en-US"/>
        </a:p>
      </dgm:t>
    </dgm:pt>
    <dgm:pt modelId="{D67A7A44-0578-4CA7-A9D9-497BE1577EDC}">
      <dgm:prSet phldrT="[Text]" custT="1"/>
      <dgm:spPr>
        <a:solidFill>
          <a:srgbClr val="1F656E"/>
        </a:solidFill>
      </dgm:spPr>
      <dgm:t>
        <a:bodyPr/>
        <a:lstStyle/>
        <a:p>
          <a:r>
            <a:rPr lang="en-US" sz="1400" dirty="0">
              <a:latin typeface="Arial" pitchFamily="34" charset="0"/>
              <a:cs typeface="Arial" pitchFamily="34" charset="0"/>
            </a:rPr>
            <a:t>Teacher Nomination</a:t>
          </a:r>
        </a:p>
        <a:p>
          <a:r>
            <a:rPr lang="en-US" sz="1400" dirty="0">
              <a:latin typeface="Arial" pitchFamily="34" charset="0"/>
              <a:cs typeface="Arial" pitchFamily="34" charset="0"/>
            </a:rPr>
            <a:t>Problem Solving Team Referral</a:t>
          </a:r>
        </a:p>
        <a:p>
          <a:r>
            <a:rPr lang="en-US" sz="1400" dirty="0">
              <a:latin typeface="Arial" pitchFamily="34" charset="0"/>
              <a:cs typeface="Arial" pitchFamily="34" charset="0"/>
            </a:rPr>
            <a:t>Screening</a:t>
          </a:r>
        </a:p>
      </dgm:t>
    </dgm:pt>
    <dgm:pt modelId="{7CECAFCF-2695-4F78-A866-0275F4620A62}" type="parTrans" cxnId="{23A83619-244B-46E5-88E3-92C0B0FB4966}">
      <dgm:prSet/>
      <dgm:spPr/>
      <dgm:t>
        <a:bodyPr/>
        <a:lstStyle/>
        <a:p>
          <a:endParaRPr lang="en-US"/>
        </a:p>
      </dgm:t>
    </dgm:pt>
    <dgm:pt modelId="{0C9935B9-B278-4EE1-9696-35695A56B3EA}" type="sibTrans" cxnId="{23A83619-244B-46E5-88E3-92C0B0FB4966}">
      <dgm:prSet/>
      <dgm:spPr/>
      <dgm:t>
        <a:bodyPr/>
        <a:lstStyle/>
        <a:p>
          <a:endParaRPr lang="en-US"/>
        </a:p>
      </dgm:t>
    </dgm:pt>
    <dgm:pt modelId="{7960932F-93CD-4208-AA32-3616DA54F606}">
      <dgm:prSet phldrT="[Text]" custT="1"/>
      <dgm:spPr>
        <a:solidFill>
          <a:srgbClr val="1F656E">
            <a:alpha val="90000"/>
          </a:srgbClr>
        </a:solidFill>
      </dgm:spPr>
      <dgm:t>
        <a:bodyPr/>
        <a:lstStyle/>
        <a:p>
          <a:r>
            <a:rPr lang="en-US" sz="1400" dirty="0">
              <a:solidFill>
                <a:srgbClr val="FFFFFF"/>
              </a:solidFill>
              <a:latin typeface="Arial" pitchFamily="34" charset="0"/>
              <a:cs typeface="Arial" pitchFamily="34" charset="0"/>
            </a:rPr>
            <a:t>Document behaviors and interventions </a:t>
          </a:r>
        </a:p>
      </dgm:t>
    </dgm:pt>
    <dgm:pt modelId="{3E6D0EBF-5E56-4C9C-B71D-63B79FDEEAFD}" type="parTrans" cxnId="{6900EB79-A1DE-4C52-968D-A0CDC5222057}">
      <dgm:prSet/>
      <dgm:spPr/>
      <dgm:t>
        <a:bodyPr/>
        <a:lstStyle/>
        <a:p>
          <a:endParaRPr lang="en-US"/>
        </a:p>
      </dgm:t>
    </dgm:pt>
    <dgm:pt modelId="{868F742F-D897-484A-ACFD-50DCB6FC1871}" type="sibTrans" cxnId="{6900EB79-A1DE-4C52-968D-A0CDC5222057}">
      <dgm:prSet/>
      <dgm:spPr/>
      <dgm:t>
        <a:bodyPr/>
        <a:lstStyle/>
        <a:p>
          <a:endParaRPr lang="en-US"/>
        </a:p>
      </dgm:t>
    </dgm:pt>
    <dgm:pt modelId="{B6E44793-4279-4A8D-A74A-8935084D08DF}">
      <dgm:prSet phldrT="[Text]" custT="1"/>
      <dgm:spPr>
        <a:solidFill>
          <a:srgbClr val="1F656E">
            <a:alpha val="90000"/>
          </a:srgbClr>
        </a:solidFill>
      </dgm:spPr>
      <dgm:t>
        <a:bodyPr/>
        <a:lstStyle/>
        <a:p>
          <a:r>
            <a:rPr lang="en-US" sz="1400" dirty="0">
              <a:solidFill>
                <a:srgbClr val="FFFFFF"/>
              </a:solidFill>
              <a:latin typeface="Arial" pitchFamily="34" charset="0"/>
              <a:cs typeface="Arial" pitchFamily="34" charset="0"/>
            </a:rPr>
            <a:t>Teacher completes Tier II Referral Form</a:t>
          </a:r>
        </a:p>
        <a:p>
          <a:r>
            <a:rPr lang="en-US" sz="1400" dirty="0">
              <a:solidFill>
                <a:srgbClr val="FFFFFF"/>
              </a:solidFill>
              <a:latin typeface="Arial" pitchFamily="34" charset="0"/>
              <a:cs typeface="Arial" pitchFamily="34" charset="0"/>
            </a:rPr>
            <a:t>Observation completed</a:t>
          </a:r>
        </a:p>
      </dgm:t>
    </dgm:pt>
    <dgm:pt modelId="{E70E929B-4ABA-449C-9B9A-B21B460C9F10}" type="parTrans" cxnId="{CA901279-62D4-454B-86F6-25023C4329ED}">
      <dgm:prSet/>
      <dgm:spPr/>
      <dgm:t>
        <a:bodyPr/>
        <a:lstStyle/>
        <a:p>
          <a:endParaRPr lang="en-US"/>
        </a:p>
      </dgm:t>
    </dgm:pt>
    <dgm:pt modelId="{CAE42EE2-64C7-48C7-92E2-C66F2CEF9FCD}" type="sibTrans" cxnId="{CA901279-62D4-454B-86F6-25023C4329ED}">
      <dgm:prSet/>
      <dgm:spPr/>
      <dgm:t>
        <a:bodyPr/>
        <a:lstStyle/>
        <a:p>
          <a:endParaRPr lang="en-US"/>
        </a:p>
      </dgm:t>
    </dgm:pt>
    <dgm:pt modelId="{833612EC-9F5F-4E3E-ACDE-FEE21902A454}">
      <dgm:prSet custT="1"/>
      <dgm:spPr>
        <a:solidFill>
          <a:srgbClr val="1F656E">
            <a:alpha val="90000"/>
          </a:srgbClr>
        </a:solidFill>
      </dgm:spPr>
      <dgm:t>
        <a:bodyPr/>
        <a:lstStyle/>
        <a:p>
          <a:r>
            <a:rPr lang="en-US" sz="1400" dirty="0">
              <a:solidFill>
                <a:srgbClr val="FFFFFF"/>
              </a:solidFill>
              <a:latin typeface="Arial" pitchFamily="34" charset="0"/>
              <a:cs typeface="Arial" pitchFamily="34" charset="0"/>
            </a:rPr>
            <a:t>Tier II Team meets within one week and makes decision</a:t>
          </a:r>
        </a:p>
      </dgm:t>
    </dgm:pt>
    <dgm:pt modelId="{DD767141-5C73-40C8-92A8-62CEAFDBD6D6}" type="parTrans" cxnId="{CEB11105-8BC5-4AB7-A633-564E84478606}">
      <dgm:prSet/>
      <dgm:spPr/>
      <dgm:t>
        <a:bodyPr/>
        <a:lstStyle/>
        <a:p>
          <a:endParaRPr lang="en-US"/>
        </a:p>
      </dgm:t>
    </dgm:pt>
    <dgm:pt modelId="{280B9B6C-DA79-4D4C-A29C-26A69D8075B1}" type="sibTrans" cxnId="{CEB11105-8BC5-4AB7-A633-564E84478606}">
      <dgm:prSet/>
      <dgm:spPr/>
      <dgm:t>
        <a:bodyPr/>
        <a:lstStyle/>
        <a:p>
          <a:endParaRPr lang="en-US"/>
        </a:p>
      </dgm:t>
    </dgm:pt>
    <dgm:pt modelId="{D9393F45-4CB5-429E-A2FF-7CE8D1E3924A}">
      <dgm:prSet custT="1"/>
      <dgm:spPr>
        <a:solidFill>
          <a:srgbClr val="1F656E">
            <a:alpha val="90000"/>
          </a:srgbClr>
        </a:solidFill>
      </dgm:spPr>
      <dgm:t>
        <a:bodyPr/>
        <a:lstStyle/>
        <a:p>
          <a:r>
            <a:rPr lang="en-US" sz="1400" dirty="0">
              <a:solidFill>
                <a:srgbClr val="FFFFFF"/>
              </a:solidFill>
              <a:latin typeface="Arial" pitchFamily="34" charset="0"/>
              <a:cs typeface="Arial" pitchFamily="34" charset="0"/>
            </a:rPr>
            <a:t>Tier II Team meets within one week and makes decision</a:t>
          </a:r>
        </a:p>
      </dgm:t>
    </dgm:pt>
    <dgm:pt modelId="{11DF762C-305E-4C53-9759-E75641641423}" type="parTrans" cxnId="{4C350ABB-177E-44D7-BDC8-62526F4BB727}">
      <dgm:prSet/>
      <dgm:spPr/>
      <dgm:t>
        <a:bodyPr/>
        <a:lstStyle/>
        <a:p>
          <a:endParaRPr lang="en-US"/>
        </a:p>
      </dgm:t>
    </dgm:pt>
    <dgm:pt modelId="{67B7B805-8E8A-4235-AD8F-177DB6B987CB}" type="sibTrans" cxnId="{4C350ABB-177E-44D7-BDC8-62526F4BB727}">
      <dgm:prSet/>
      <dgm:spPr/>
      <dgm:t>
        <a:bodyPr/>
        <a:lstStyle/>
        <a:p>
          <a:endParaRPr lang="en-US"/>
        </a:p>
      </dgm:t>
    </dgm:pt>
    <dgm:pt modelId="{2E15BA4C-8188-483E-A743-BE4B5548474A}" type="pres">
      <dgm:prSet presAssocID="{25C7D0BF-E70E-46C6-819B-2DE8936AECB9}" presName="diagram" presStyleCnt="0">
        <dgm:presLayoutVars>
          <dgm:chPref val="1"/>
          <dgm:dir/>
          <dgm:animOne val="branch"/>
          <dgm:animLvl val="lvl"/>
          <dgm:resizeHandles/>
        </dgm:presLayoutVars>
      </dgm:prSet>
      <dgm:spPr/>
    </dgm:pt>
    <dgm:pt modelId="{A7A5CF3C-7CD8-431C-B62B-2520BE7E31D5}" type="pres">
      <dgm:prSet presAssocID="{F75725D9-536A-427D-904E-478551FD34CF}" presName="root" presStyleCnt="0"/>
      <dgm:spPr/>
    </dgm:pt>
    <dgm:pt modelId="{96FE286C-520E-40F4-81A1-CDF3B17C9434}" type="pres">
      <dgm:prSet presAssocID="{F75725D9-536A-427D-904E-478551FD34CF}" presName="rootComposite" presStyleCnt="0"/>
      <dgm:spPr/>
    </dgm:pt>
    <dgm:pt modelId="{634DA4CD-8F84-47EE-B557-69DA99AF5324}" type="pres">
      <dgm:prSet presAssocID="{F75725D9-536A-427D-904E-478551FD34CF}" presName="rootText" presStyleLbl="node1" presStyleIdx="0" presStyleCnt="2" custScaleX="95805"/>
      <dgm:spPr/>
    </dgm:pt>
    <dgm:pt modelId="{E80398EF-9AAC-491D-B524-2CD18EE62DEC}" type="pres">
      <dgm:prSet presAssocID="{F75725D9-536A-427D-904E-478551FD34CF}" presName="rootConnector" presStyleLbl="node1" presStyleIdx="0" presStyleCnt="2"/>
      <dgm:spPr/>
    </dgm:pt>
    <dgm:pt modelId="{89D5A52F-1B65-44E2-8FD8-2EABEE9ED521}" type="pres">
      <dgm:prSet presAssocID="{F75725D9-536A-427D-904E-478551FD34CF}" presName="childShape" presStyleCnt="0"/>
      <dgm:spPr/>
    </dgm:pt>
    <dgm:pt modelId="{55294168-CA3F-4BA7-A582-3C45AE856327}" type="pres">
      <dgm:prSet presAssocID="{00E5CB14-7770-424B-841D-053102393C41}" presName="Name13" presStyleLbl="parChTrans1D2" presStyleIdx="0" presStyleCnt="6"/>
      <dgm:spPr/>
    </dgm:pt>
    <dgm:pt modelId="{13F48BD2-16A1-4862-87EB-39EF0AB83F38}" type="pres">
      <dgm:prSet presAssocID="{F2E7E4A1-5A4A-4223-BC2B-20548B3B88F6}" presName="childText" presStyleLbl="bgAcc1" presStyleIdx="0" presStyleCnt="6">
        <dgm:presLayoutVars>
          <dgm:bulletEnabled val="1"/>
        </dgm:presLayoutVars>
      </dgm:prSet>
      <dgm:spPr/>
    </dgm:pt>
    <dgm:pt modelId="{03F35C02-4F0D-487C-BB4E-6BB67A981762}" type="pres">
      <dgm:prSet presAssocID="{78AAAE8F-2D18-45DB-BE1C-593C6B988477}" presName="Name13" presStyleLbl="parChTrans1D2" presStyleIdx="1" presStyleCnt="6"/>
      <dgm:spPr/>
    </dgm:pt>
    <dgm:pt modelId="{C4F6F472-8C12-4C72-8FC0-4D32A2089C29}" type="pres">
      <dgm:prSet presAssocID="{33E5C617-EDD6-4EEF-B6D0-7D659785C878}" presName="childText" presStyleLbl="bgAcc1" presStyleIdx="1" presStyleCnt="6">
        <dgm:presLayoutVars>
          <dgm:bulletEnabled val="1"/>
        </dgm:presLayoutVars>
      </dgm:prSet>
      <dgm:spPr/>
    </dgm:pt>
    <dgm:pt modelId="{423FE341-5A86-4B2C-8BA2-3F438D45234F}" type="pres">
      <dgm:prSet presAssocID="{DD767141-5C73-40C8-92A8-62CEAFDBD6D6}" presName="Name13" presStyleLbl="parChTrans1D2" presStyleIdx="2" presStyleCnt="6"/>
      <dgm:spPr/>
    </dgm:pt>
    <dgm:pt modelId="{A5747BA7-9EE6-439E-A2C1-1FB3F0D0AFF3}" type="pres">
      <dgm:prSet presAssocID="{833612EC-9F5F-4E3E-ACDE-FEE21902A454}" presName="childText" presStyleLbl="bgAcc1" presStyleIdx="2" presStyleCnt="6">
        <dgm:presLayoutVars>
          <dgm:bulletEnabled val="1"/>
        </dgm:presLayoutVars>
      </dgm:prSet>
      <dgm:spPr/>
    </dgm:pt>
    <dgm:pt modelId="{B3119A86-1C91-4E24-A31B-B9588EFA72CC}" type="pres">
      <dgm:prSet presAssocID="{D67A7A44-0578-4CA7-A9D9-497BE1577EDC}" presName="root" presStyleCnt="0"/>
      <dgm:spPr/>
    </dgm:pt>
    <dgm:pt modelId="{50FBE088-3A13-46B0-8437-0C1E104C7B1D}" type="pres">
      <dgm:prSet presAssocID="{D67A7A44-0578-4CA7-A9D9-497BE1577EDC}" presName="rootComposite" presStyleCnt="0"/>
      <dgm:spPr/>
    </dgm:pt>
    <dgm:pt modelId="{0BF11FE4-AE8E-41DD-B9EA-B7B5EDE1AF58}" type="pres">
      <dgm:prSet presAssocID="{D67A7A44-0578-4CA7-A9D9-497BE1577EDC}" presName="rootText" presStyleLbl="node1" presStyleIdx="1" presStyleCnt="2"/>
      <dgm:spPr/>
    </dgm:pt>
    <dgm:pt modelId="{8B3096AB-E253-49CC-9BAA-B2F3D8F76F4C}" type="pres">
      <dgm:prSet presAssocID="{D67A7A44-0578-4CA7-A9D9-497BE1577EDC}" presName="rootConnector" presStyleLbl="node1" presStyleIdx="1" presStyleCnt="2"/>
      <dgm:spPr/>
    </dgm:pt>
    <dgm:pt modelId="{AF6C285B-FA2C-4130-A100-988D1C5CB3EE}" type="pres">
      <dgm:prSet presAssocID="{D67A7A44-0578-4CA7-A9D9-497BE1577EDC}" presName="childShape" presStyleCnt="0"/>
      <dgm:spPr/>
    </dgm:pt>
    <dgm:pt modelId="{99515381-1E08-4467-934B-FBBD5352358C}" type="pres">
      <dgm:prSet presAssocID="{3E6D0EBF-5E56-4C9C-B71D-63B79FDEEAFD}" presName="Name13" presStyleLbl="parChTrans1D2" presStyleIdx="3" presStyleCnt="6"/>
      <dgm:spPr/>
    </dgm:pt>
    <dgm:pt modelId="{5FDB5CA6-97EB-466E-B9EF-7299D0793467}" type="pres">
      <dgm:prSet presAssocID="{7960932F-93CD-4208-AA32-3616DA54F606}" presName="childText" presStyleLbl="bgAcc1" presStyleIdx="3" presStyleCnt="6">
        <dgm:presLayoutVars>
          <dgm:bulletEnabled val="1"/>
        </dgm:presLayoutVars>
      </dgm:prSet>
      <dgm:spPr/>
    </dgm:pt>
    <dgm:pt modelId="{884708E7-10E5-4CB5-9AAB-B6C8960673C4}" type="pres">
      <dgm:prSet presAssocID="{E70E929B-4ABA-449C-9B9A-B21B460C9F10}" presName="Name13" presStyleLbl="parChTrans1D2" presStyleIdx="4" presStyleCnt="6"/>
      <dgm:spPr/>
    </dgm:pt>
    <dgm:pt modelId="{99D63715-FAB3-4C0B-B0CC-BCBACE7EDEEF}" type="pres">
      <dgm:prSet presAssocID="{B6E44793-4279-4A8D-A74A-8935084D08DF}" presName="childText" presStyleLbl="bgAcc1" presStyleIdx="4" presStyleCnt="6">
        <dgm:presLayoutVars>
          <dgm:bulletEnabled val="1"/>
        </dgm:presLayoutVars>
      </dgm:prSet>
      <dgm:spPr/>
    </dgm:pt>
    <dgm:pt modelId="{B3A434E5-880C-42BC-A83A-2046AD4A4A2E}" type="pres">
      <dgm:prSet presAssocID="{11DF762C-305E-4C53-9759-E75641641423}" presName="Name13" presStyleLbl="parChTrans1D2" presStyleIdx="5" presStyleCnt="6"/>
      <dgm:spPr/>
    </dgm:pt>
    <dgm:pt modelId="{1F3FF451-C4A1-4871-B226-ACFCC413A11A}" type="pres">
      <dgm:prSet presAssocID="{D9393F45-4CB5-429E-A2FF-7CE8D1E3924A}" presName="childText" presStyleLbl="bgAcc1" presStyleIdx="5" presStyleCnt="6">
        <dgm:presLayoutVars>
          <dgm:bulletEnabled val="1"/>
        </dgm:presLayoutVars>
      </dgm:prSet>
      <dgm:spPr/>
    </dgm:pt>
  </dgm:ptLst>
  <dgm:cxnLst>
    <dgm:cxn modelId="{CEB11105-8BC5-4AB7-A633-564E84478606}" srcId="{F75725D9-536A-427D-904E-478551FD34CF}" destId="{833612EC-9F5F-4E3E-ACDE-FEE21902A454}" srcOrd="2" destOrd="0" parTransId="{DD767141-5C73-40C8-92A8-62CEAFDBD6D6}" sibTransId="{280B9B6C-DA79-4D4C-A29C-26A69D8075B1}"/>
    <dgm:cxn modelId="{F180ED06-9A21-A54E-8ABD-549402DEDF75}" type="presOf" srcId="{F75725D9-536A-427D-904E-478551FD34CF}" destId="{E80398EF-9AAC-491D-B524-2CD18EE62DEC}" srcOrd="1" destOrd="0" presId="urn:microsoft.com/office/officeart/2005/8/layout/hierarchy3"/>
    <dgm:cxn modelId="{F793D412-5EA2-884D-9D02-5F63B2325457}" type="presOf" srcId="{25C7D0BF-E70E-46C6-819B-2DE8936AECB9}" destId="{2E15BA4C-8188-483E-A743-BE4B5548474A}" srcOrd="0" destOrd="0" presId="urn:microsoft.com/office/officeart/2005/8/layout/hierarchy3"/>
    <dgm:cxn modelId="{23A83619-244B-46E5-88E3-92C0B0FB4966}" srcId="{25C7D0BF-E70E-46C6-819B-2DE8936AECB9}" destId="{D67A7A44-0578-4CA7-A9D9-497BE1577EDC}" srcOrd="1" destOrd="0" parTransId="{7CECAFCF-2695-4F78-A866-0275F4620A62}" sibTransId="{0C9935B9-B278-4EE1-9696-35695A56B3EA}"/>
    <dgm:cxn modelId="{5D515D1E-75B7-354E-873A-14DF28863BBC}" type="presOf" srcId="{B6E44793-4279-4A8D-A74A-8935084D08DF}" destId="{99D63715-FAB3-4C0B-B0CC-BCBACE7EDEEF}" srcOrd="0" destOrd="0" presId="urn:microsoft.com/office/officeart/2005/8/layout/hierarchy3"/>
    <dgm:cxn modelId="{31B24024-4DCD-FC49-AA1D-64673A736693}" type="presOf" srcId="{F75725D9-536A-427D-904E-478551FD34CF}" destId="{634DA4CD-8F84-47EE-B557-69DA99AF5324}" srcOrd="0" destOrd="0" presId="urn:microsoft.com/office/officeart/2005/8/layout/hierarchy3"/>
    <dgm:cxn modelId="{BFF2F327-BDCC-8446-841A-0F296C33F6B0}" type="presOf" srcId="{F2E7E4A1-5A4A-4223-BC2B-20548B3B88F6}" destId="{13F48BD2-16A1-4862-87EB-39EF0AB83F38}" srcOrd="0" destOrd="0" presId="urn:microsoft.com/office/officeart/2005/8/layout/hierarchy3"/>
    <dgm:cxn modelId="{D11A7B2F-D26D-0643-A79E-827D6B7F1AF4}" type="presOf" srcId="{833612EC-9F5F-4E3E-ACDE-FEE21902A454}" destId="{A5747BA7-9EE6-439E-A2C1-1FB3F0D0AFF3}" srcOrd="0" destOrd="0" presId="urn:microsoft.com/office/officeart/2005/8/layout/hierarchy3"/>
    <dgm:cxn modelId="{1DFCE63D-BFB2-47FA-9E4C-1E6D8469761C}" srcId="{25C7D0BF-E70E-46C6-819B-2DE8936AECB9}" destId="{F75725D9-536A-427D-904E-478551FD34CF}" srcOrd="0" destOrd="0" parTransId="{45963216-858C-4B22-A8A7-18B50CD157BC}" sibTransId="{D4F36A77-04BB-4BDD-AA7D-5EFDF275501A}"/>
    <dgm:cxn modelId="{906EDC3F-210A-AE44-9879-B2120E484B91}" type="presOf" srcId="{3E6D0EBF-5E56-4C9C-B71D-63B79FDEEAFD}" destId="{99515381-1E08-4467-934B-FBBD5352358C}" srcOrd="0" destOrd="0" presId="urn:microsoft.com/office/officeart/2005/8/layout/hierarchy3"/>
    <dgm:cxn modelId="{4A63844D-D5B2-49E4-AA19-7EABF86D87D4}" srcId="{F75725D9-536A-427D-904E-478551FD34CF}" destId="{33E5C617-EDD6-4EEF-B6D0-7D659785C878}" srcOrd="1" destOrd="0" parTransId="{78AAAE8F-2D18-45DB-BE1C-593C6B988477}" sibTransId="{55C07817-B4E4-4280-B82C-BFF84A14A82A}"/>
    <dgm:cxn modelId="{9D539C65-26B4-4C26-8909-6AE67C164296}" srcId="{F75725D9-536A-427D-904E-478551FD34CF}" destId="{F2E7E4A1-5A4A-4223-BC2B-20548B3B88F6}" srcOrd="0" destOrd="0" parTransId="{00E5CB14-7770-424B-841D-053102393C41}" sibTransId="{6A2BA7BC-5277-495C-9622-7518E8861DD6}"/>
    <dgm:cxn modelId="{11640666-8E11-0F44-9518-AF5212D34F09}" type="presOf" srcId="{D67A7A44-0578-4CA7-A9D9-497BE1577EDC}" destId="{0BF11FE4-AE8E-41DD-B9EA-B7B5EDE1AF58}" srcOrd="0" destOrd="0" presId="urn:microsoft.com/office/officeart/2005/8/layout/hierarchy3"/>
    <dgm:cxn modelId="{80F32577-FB38-6744-A338-29A87622260C}" type="presOf" srcId="{7960932F-93CD-4208-AA32-3616DA54F606}" destId="{5FDB5CA6-97EB-466E-B9EF-7299D0793467}" srcOrd="0" destOrd="0" presId="urn:microsoft.com/office/officeart/2005/8/layout/hierarchy3"/>
    <dgm:cxn modelId="{CA901279-62D4-454B-86F6-25023C4329ED}" srcId="{D67A7A44-0578-4CA7-A9D9-497BE1577EDC}" destId="{B6E44793-4279-4A8D-A74A-8935084D08DF}" srcOrd="1" destOrd="0" parTransId="{E70E929B-4ABA-449C-9B9A-B21B460C9F10}" sibTransId="{CAE42EE2-64C7-48C7-92E2-C66F2CEF9FCD}"/>
    <dgm:cxn modelId="{6900EB79-A1DE-4C52-968D-A0CDC5222057}" srcId="{D67A7A44-0578-4CA7-A9D9-497BE1577EDC}" destId="{7960932F-93CD-4208-AA32-3616DA54F606}" srcOrd="0" destOrd="0" parTransId="{3E6D0EBF-5E56-4C9C-B71D-63B79FDEEAFD}" sibTransId="{868F742F-D897-484A-ACFD-50DCB6FC1871}"/>
    <dgm:cxn modelId="{40A3047C-D9C0-314C-8D70-5A729BF42E71}" type="presOf" srcId="{D67A7A44-0578-4CA7-A9D9-497BE1577EDC}" destId="{8B3096AB-E253-49CC-9BAA-B2F3D8F76F4C}" srcOrd="1" destOrd="0" presId="urn:microsoft.com/office/officeart/2005/8/layout/hierarchy3"/>
    <dgm:cxn modelId="{23B5CA81-E810-CD42-9A51-057004554D89}" type="presOf" srcId="{E70E929B-4ABA-449C-9B9A-B21B460C9F10}" destId="{884708E7-10E5-4CB5-9AAB-B6C8960673C4}" srcOrd="0" destOrd="0" presId="urn:microsoft.com/office/officeart/2005/8/layout/hierarchy3"/>
    <dgm:cxn modelId="{166B6C8F-5042-BA4A-BA50-AC139D372D14}" type="presOf" srcId="{00E5CB14-7770-424B-841D-053102393C41}" destId="{55294168-CA3F-4BA7-A582-3C45AE856327}" srcOrd="0" destOrd="0" presId="urn:microsoft.com/office/officeart/2005/8/layout/hierarchy3"/>
    <dgm:cxn modelId="{33086BB4-8008-DF46-8CA6-AF8AEBE7E547}" type="presOf" srcId="{33E5C617-EDD6-4EEF-B6D0-7D659785C878}" destId="{C4F6F472-8C12-4C72-8FC0-4D32A2089C29}" srcOrd="0" destOrd="0" presId="urn:microsoft.com/office/officeart/2005/8/layout/hierarchy3"/>
    <dgm:cxn modelId="{4C350ABB-177E-44D7-BDC8-62526F4BB727}" srcId="{D67A7A44-0578-4CA7-A9D9-497BE1577EDC}" destId="{D9393F45-4CB5-429E-A2FF-7CE8D1E3924A}" srcOrd="2" destOrd="0" parTransId="{11DF762C-305E-4C53-9759-E75641641423}" sibTransId="{67B7B805-8E8A-4235-AD8F-177DB6B987CB}"/>
    <dgm:cxn modelId="{C6C227BD-ED9B-694A-83FC-558F989A91C8}" type="presOf" srcId="{DD767141-5C73-40C8-92A8-62CEAFDBD6D6}" destId="{423FE341-5A86-4B2C-8BA2-3F438D45234F}" srcOrd="0" destOrd="0" presId="urn:microsoft.com/office/officeart/2005/8/layout/hierarchy3"/>
    <dgm:cxn modelId="{2E55DDE2-5804-C74A-836B-9A457CA104E8}" type="presOf" srcId="{78AAAE8F-2D18-45DB-BE1C-593C6B988477}" destId="{03F35C02-4F0D-487C-BB4E-6BB67A981762}" srcOrd="0" destOrd="0" presId="urn:microsoft.com/office/officeart/2005/8/layout/hierarchy3"/>
    <dgm:cxn modelId="{B139D7F7-2C78-6243-B637-1F472724854F}" type="presOf" srcId="{11DF762C-305E-4C53-9759-E75641641423}" destId="{B3A434E5-880C-42BC-A83A-2046AD4A4A2E}" srcOrd="0" destOrd="0" presId="urn:microsoft.com/office/officeart/2005/8/layout/hierarchy3"/>
    <dgm:cxn modelId="{2DF011FC-88CE-0B4C-9D30-835C9885971E}" type="presOf" srcId="{D9393F45-4CB5-429E-A2FF-7CE8D1E3924A}" destId="{1F3FF451-C4A1-4871-B226-ACFCC413A11A}" srcOrd="0" destOrd="0" presId="urn:microsoft.com/office/officeart/2005/8/layout/hierarchy3"/>
    <dgm:cxn modelId="{78C5489F-5FFF-9343-85A5-0AEBE3B951A4}" type="presParOf" srcId="{2E15BA4C-8188-483E-A743-BE4B5548474A}" destId="{A7A5CF3C-7CD8-431C-B62B-2520BE7E31D5}" srcOrd="0" destOrd="0" presId="urn:microsoft.com/office/officeart/2005/8/layout/hierarchy3"/>
    <dgm:cxn modelId="{2D4C8904-BE0C-AF4F-ACB9-B1550F0FB672}" type="presParOf" srcId="{A7A5CF3C-7CD8-431C-B62B-2520BE7E31D5}" destId="{96FE286C-520E-40F4-81A1-CDF3B17C9434}" srcOrd="0" destOrd="0" presId="urn:microsoft.com/office/officeart/2005/8/layout/hierarchy3"/>
    <dgm:cxn modelId="{514C634C-40A5-004C-BC40-362F2C7D9E7C}" type="presParOf" srcId="{96FE286C-520E-40F4-81A1-CDF3B17C9434}" destId="{634DA4CD-8F84-47EE-B557-69DA99AF5324}" srcOrd="0" destOrd="0" presId="urn:microsoft.com/office/officeart/2005/8/layout/hierarchy3"/>
    <dgm:cxn modelId="{3BD497F2-1077-6841-8B60-4DABEA7CCB23}" type="presParOf" srcId="{96FE286C-520E-40F4-81A1-CDF3B17C9434}" destId="{E80398EF-9AAC-491D-B524-2CD18EE62DEC}" srcOrd="1" destOrd="0" presId="urn:microsoft.com/office/officeart/2005/8/layout/hierarchy3"/>
    <dgm:cxn modelId="{698BACEC-3BA8-2F40-BC52-215B1B836608}" type="presParOf" srcId="{A7A5CF3C-7CD8-431C-B62B-2520BE7E31D5}" destId="{89D5A52F-1B65-44E2-8FD8-2EABEE9ED521}" srcOrd="1" destOrd="0" presId="urn:microsoft.com/office/officeart/2005/8/layout/hierarchy3"/>
    <dgm:cxn modelId="{4C15E12F-59F6-694C-9E0D-8A668F57EA38}" type="presParOf" srcId="{89D5A52F-1B65-44E2-8FD8-2EABEE9ED521}" destId="{55294168-CA3F-4BA7-A582-3C45AE856327}" srcOrd="0" destOrd="0" presId="urn:microsoft.com/office/officeart/2005/8/layout/hierarchy3"/>
    <dgm:cxn modelId="{0D99F1EE-7BEF-E443-8FDD-B45A6C421693}" type="presParOf" srcId="{89D5A52F-1B65-44E2-8FD8-2EABEE9ED521}" destId="{13F48BD2-16A1-4862-87EB-39EF0AB83F38}" srcOrd="1" destOrd="0" presId="urn:microsoft.com/office/officeart/2005/8/layout/hierarchy3"/>
    <dgm:cxn modelId="{AEFE6AD5-48F0-7443-8D0F-FBDF76FDAD19}" type="presParOf" srcId="{89D5A52F-1B65-44E2-8FD8-2EABEE9ED521}" destId="{03F35C02-4F0D-487C-BB4E-6BB67A981762}" srcOrd="2" destOrd="0" presId="urn:microsoft.com/office/officeart/2005/8/layout/hierarchy3"/>
    <dgm:cxn modelId="{171222FC-7A39-AB4E-8EC8-FACBB39E1D72}" type="presParOf" srcId="{89D5A52F-1B65-44E2-8FD8-2EABEE9ED521}" destId="{C4F6F472-8C12-4C72-8FC0-4D32A2089C29}" srcOrd="3" destOrd="0" presId="urn:microsoft.com/office/officeart/2005/8/layout/hierarchy3"/>
    <dgm:cxn modelId="{6AA0FD25-8FAA-C84E-8343-9A01CADDA5F6}" type="presParOf" srcId="{89D5A52F-1B65-44E2-8FD8-2EABEE9ED521}" destId="{423FE341-5A86-4B2C-8BA2-3F438D45234F}" srcOrd="4" destOrd="0" presId="urn:microsoft.com/office/officeart/2005/8/layout/hierarchy3"/>
    <dgm:cxn modelId="{EDB6DDA5-ADB9-2541-AE99-B1898CD6BB6F}" type="presParOf" srcId="{89D5A52F-1B65-44E2-8FD8-2EABEE9ED521}" destId="{A5747BA7-9EE6-439E-A2C1-1FB3F0D0AFF3}" srcOrd="5" destOrd="0" presId="urn:microsoft.com/office/officeart/2005/8/layout/hierarchy3"/>
    <dgm:cxn modelId="{01A58CD8-5F41-ED45-8E69-3CCE4AB8E241}" type="presParOf" srcId="{2E15BA4C-8188-483E-A743-BE4B5548474A}" destId="{B3119A86-1C91-4E24-A31B-B9588EFA72CC}" srcOrd="1" destOrd="0" presId="urn:microsoft.com/office/officeart/2005/8/layout/hierarchy3"/>
    <dgm:cxn modelId="{31C5C80D-014C-9E4F-AE5D-B168259F5A27}" type="presParOf" srcId="{B3119A86-1C91-4E24-A31B-B9588EFA72CC}" destId="{50FBE088-3A13-46B0-8437-0C1E104C7B1D}" srcOrd="0" destOrd="0" presId="urn:microsoft.com/office/officeart/2005/8/layout/hierarchy3"/>
    <dgm:cxn modelId="{BAADC81E-3862-0A43-BA4B-A4330B92D6A6}" type="presParOf" srcId="{50FBE088-3A13-46B0-8437-0C1E104C7B1D}" destId="{0BF11FE4-AE8E-41DD-B9EA-B7B5EDE1AF58}" srcOrd="0" destOrd="0" presId="urn:microsoft.com/office/officeart/2005/8/layout/hierarchy3"/>
    <dgm:cxn modelId="{50E60799-8A4A-B442-AE3D-D323A540C843}" type="presParOf" srcId="{50FBE088-3A13-46B0-8437-0C1E104C7B1D}" destId="{8B3096AB-E253-49CC-9BAA-B2F3D8F76F4C}" srcOrd="1" destOrd="0" presId="urn:microsoft.com/office/officeart/2005/8/layout/hierarchy3"/>
    <dgm:cxn modelId="{85D97E7C-3055-414B-8A2D-C5E4C8E3A577}" type="presParOf" srcId="{B3119A86-1C91-4E24-A31B-B9588EFA72CC}" destId="{AF6C285B-FA2C-4130-A100-988D1C5CB3EE}" srcOrd="1" destOrd="0" presId="urn:microsoft.com/office/officeart/2005/8/layout/hierarchy3"/>
    <dgm:cxn modelId="{D62EABF8-B1C3-964B-A577-59BBD27BABE2}" type="presParOf" srcId="{AF6C285B-FA2C-4130-A100-988D1C5CB3EE}" destId="{99515381-1E08-4467-934B-FBBD5352358C}" srcOrd="0" destOrd="0" presId="urn:microsoft.com/office/officeart/2005/8/layout/hierarchy3"/>
    <dgm:cxn modelId="{86A656FF-4FEA-4549-9D29-A4387B7651DE}" type="presParOf" srcId="{AF6C285B-FA2C-4130-A100-988D1C5CB3EE}" destId="{5FDB5CA6-97EB-466E-B9EF-7299D0793467}" srcOrd="1" destOrd="0" presId="urn:microsoft.com/office/officeart/2005/8/layout/hierarchy3"/>
    <dgm:cxn modelId="{B118BEB3-4841-5A45-A95B-84CD6ACF50C8}" type="presParOf" srcId="{AF6C285B-FA2C-4130-A100-988D1C5CB3EE}" destId="{884708E7-10E5-4CB5-9AAB-B6C8960673C4}" srcOrd="2" destOrd="0" presId="urn:microsoft.com/office/officeart/2005/8/layout/hierarchy3"/>
    <dgm:cxn modelId="{A0A043F0-55C9-1D44-9D04-628A2CFBDEEE}" type="presParOf" srcId="{AF6C285B-FA2C-4130-A100-988D1C5CB3EE}" destId="{99D63715-FAB3-4C0B-B0CC-BCBACE7EDEEF}" srcOrd="3" destOrd="0" presId="urn:microsoft.com/office/officeart/2005/8/layout/hierarchy3"/>
    <dgm:cxn modelId="{9E53E45B-4C02-E843-9B65-D55186D782D7}" type="presParOf" srcId="{AF6C285B-FA2C-4130-A100-988D1C5CB3EE}" destId="{B3A434E5-880C-42BC-A83A-2046AD4A4A2E}" srcOrd="4" destOrd="0" presId="urn:microsoft.com/office/officeart/2005/8/layout/hierarchy3"/>
    <dgm:cxn modelId="{486F506E-FB14-4744-AEA3-5C3DB4C9AFA7}" type="presParOf" srcId="{AF6C285B-FA2C-4130-A100-988D1C5CB3EE}" destId="{1F3FF451-C4A1-4871-B226-ACFCC413A11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1DD040-444A-124B-8ED0-1FF22BC945C2}" type="doc">
      <dgm:prSet loTypeId="urn:microsoft.com/office/officeart/2005/8/layout/cycle7" loCatId="" qsTypeId="urn:microsoft.com/office/officeart/2005/8/quickstyle/3D4" qsCatId="3D" csTypeId="urn:microsoft.com/office/officeart/2005/8/colors/accent1_2" csCatId="accent1" phldr="0"/>
      <dgm:spPr/>
      <dgm:t>
        <a:bodyPr/>
        <a:lstStyle/>
        <a:p>
          <a:endParaRPr lang="en-US"/>
        </a:p>
      </dgm:t>
    </dgm:pt>
    <dgm:pt modelId="{D99E130F-6FAB-5346-88F9-EFC4E9C83C10}">
      <dgm:prSet phldrT="[Text]" phldr="1"/>
      <dgm:spPr/>
      <dgm:t>
        <a:bodyPr/>
        <a:lstStyle/>
        <a:p>
          <a:endParaRPr lang="en-US"/>
        </a:p>
      </dgm:t>
    </dgm:pt>
    <dgm:pt modelId="{583E95C5-DB56-5447-9414-D82ED6528FE7}" type="parTrans" cxnId="{3892243B-FA35-0448-A21B-6A01D419AD21}">
      <dgm:prSet/>
      <dgm:spPr/>
      <dgm:t>
        <a:bodyPr/>
        <a:lstStyle/>
        <a:p>
          <a:endParaRPr lang="en-US"/>
        </a:p>
      </dgm:t>
    </dgm:pt>
    <dgm:pt modelId="{5284C853-F151-1443-8DC1-3283F0A7F5B5}" type="sibTrans" cxnId="{3892243B-FA35-0448-A21B-6A01D419AD21}">
      <dgm:prSet/>
      <dgm:spPr/>
      <dgm:t>
        <a:bodyPr/>
        <a:lstStyle/>
        <a:p>
          <a:endParaRPr lang="en-US"/>
        </a:p>
      </dgm:t>
    </dgm:pt>
    <dgm:pt modelId="{125B9568-8B8B-E249-8EAE-ED54BAA11352}">
      <dgm:prSet phldrT="[Text]" phldr="1"/>
      <dgm:spPr/>
      <dgm:t>
        <a:bodyPr/>
        <a:lstStyle/>
        <a:p>
          <a:endParaRPr lang="en-US"/>
        </a:p>
      </dgm:t>
    </dgm:pt>
    <dgm:pt modelId="{50E48C63-BBC2-8745-B027-7F487EEAF966}" type="parTrans" cxnId="{5D2C53FD-5CCB-7844-930E-3D0815C06071}">
      <dgm:prSet/>
      <dgm:spPr/>
      <dgm:t>
        <a:bodyPr/>
        <a:lstStyle/>
        <a:p>
          <a:endParaRPr lang="en-US"/>
        </a:p>
      </dgm:t>
    </dgm:pt>
    <dgm:pt modelId="{CFBF6C5F-149E-A744-A69D-6E52C9AB0798}" type="sibTrans" cxnId="{5D2C53FD-5CCB-7844-930E-3D0815C06071}">
      <dgm:prSet/>
      <dgm:spPr/>
      <dgm:t>
        <a:bodyPr/>
        <a:lstStyle/>
        <a:p>
          <a:endParaRPr lang="en-US"/>
        </a:p>
      </dgm:t>
    </dgm:pt>
    <dgm:pt modelId="{1C49C8E2-94D7-E246-9CE1-9A86CB63A222}">
      <dgm:prSet phldrT="[Text]" phldr="1"/>
      <dgm:spPr/>
      <dgm:t>
        <a:bodyPr/>
        <a:lstStyle/>
        <a:p>
          <a:endParaRPr lang="en-US"/>
        </a:p>
      </dgm:t>
    </dgm:pt>
    <dgm:pt modelId="{368220D9-5798-B945-A50A-117531E3F4F5}" type="parTrans" cxnId="{B8B766C6-B86E-174C-9760-60114A93A754}">
      <dgm:prSet/>
      <dgm:spPr/>
      <dgm:t>
        <a:bodyPr/>
        <a:lstStyle/>
        <a:p>
          <a:endParaRPr lang="en-US"/>
        </a:p>
      </dgm:t>
    </dgm:pt>
    <dgm:pt modelId="{DFF28170-0731-C141-A0E2-B2D6EAFAA40B}" type="sibTrans" cxnId="{B8B766C6-B86E-174C-9760-60114A93A754}">
      <dgm:prSet/>
      <dgm:spPr/>
      <dgm:t>
        <a:bodyPr/>
        <a:lstStyle/>
        <a:p>
          <a:endParaRPr lang="en-US"/>
        </a:p>
      </dgm:t>
    </dgm:pt>
    <dgm:pt modelId="{C909E5AA-FA95-B444-AA2F-4584A8184C60}" type="pres">
      <dgm:prSet presAssocID="{9F1DD040-444A-124B-8ED0-1FF22BC945C2}" presName="Name0" presStyleCnt="0">
        <dgm:presLayoutVars>
          <dgm:dir/>
          <dgm:resizeHandles val="exact"/>
        </dgm:presLayoutVars>
      </dgm:prSet>
      <dgm:spPr/>
    </dgm:pt>
    <dgm:pt modelId="{F8B1A9F2-C509-E14C-BBC3-122028B7AA87}" type="pres">
      <dgm:prSet presAssocID="{D99E130F-6FAB-5346-88F9-EFC4E9C83C10}" presName="node" presStyleLbl="node1" presStyleIdx="0" presStyleCnt="3">
        <dgm:presLayoutVars>
          <dgm:bulletEnabled val="1"/>
        </dgm:presLayoutVars>
      </dgm:prSet>
      <dgm:spPr/>
    </dgm:pt>
    <dgm:pt modelId="{B54D7E34-688B-A740-B21B-77F700FA51D6}" type="pres">
      <dgm:prSet presAssocID="{5284C853-F151-1443-8DC1-3283F0A7F5B5}" presName="sibTrans" presStyleLbl="sibTrans2D1" presStyleIdx="0" presStyleCnt="3"/>
      <dgm:spPr/>
    </dgm:pt>
    <dgm:pt modelId="{FE45A369-645F-D647-96B3-EC6EBA7E7E68}" type="pres">
      <dgm:prSet presAssocID="{5284C853-F151-1443-8DC1-3283F0A7F5B5}" presName="connectorText" presStyleLbl="sibTrans2D1" presStyleIdx="0" presStyleCnt="3"/>
      <dgm:spPr/>
    </dgm:pt>
    <dgm:pt modelId="{58CE3DBA-C7E5-1F4F-8315-7ABB62DC0734}" type="pres">
      <dgm:prSet presAssocID="{125B9568-8B8B-E249-8EAE-ED54BAA11352}" presName="node" presStyleLbl="node1" presStyleIdx="1" presStyleCnt="3">
        <dgm:presLayoutVars>
          <dgm:bulletEnabled val="1"/>
        </dgm:presLayoutVars>
      </dgm:prSet>
      <dgm:spPr/>
    </dgm:pt>
    <dgm:pt modelId="{D8867F46-AE88-C645-9CF1-8620F9FE8111}" type="pres">
      <dgm:prSet presAssocID="{CFBF6C5F-149E-A744-A69D-6E52C9AB0798}" presName="sibTrans" presStyleLbl="sibTrans2D1" presStyleIdx="1" presStyleCnt="3"/>
      <dgm:spPr/>
    </dgm:pt>
    <dgm:pt modelId="{7E758A72-31B0-4F42-97E3-DE0317E84948}" type="pres">
      <dgm:prSet presAssocID="{CFBF6C5F-149E-A744-A69D-6E52C9AB0798}" presName="connectorText" presStyleLbl="sibTrans2D1" presStyleIdx="1" presStyleCnt="3"/>
      <dgm:spPr/>
    </dgm:pt>
    <dgm:pt modelId="{140D53C2-08A5-1B44-A50B-66341B428DAF}" type="pres">
      <dgm:prSet presAssocID="{1C49C8E2-94D7-E246-9CE1-9A86CB63A222}" presName="node" presStyleLbl="node1" presStyleIdx="2" presStyleCnt="3">
        <dgm:presLayoutVars>
          <dgm:bulletEnabled val="1"/>
        </dgm:presLayoutVars>
      </dgm:prSet>
      <dgm:spPr/>
    </dgm:pt>
    <dgm:pt modelId="{5EEA033D-5D25-5346-A522-B146FDD275F2}" type="pres">
      <dgm:prSet presAssocID="{DFF28170-0731-C141-A0E2-B2D6EAFAA40B}" presName="sibTrans" presStyleLbl="sibTrans2D1" presStyleIdx="2" presStyleCnt="3"/>
      <dgm:spPr/>
    </dgm:pt>
    <dgm:pt modelId="{16D01467-0C27-8B45-B33E-3AA8199F2956}" type="pres">
      <dgm:prSet presAssocID="{DFF28170-0731-C141-A0E2-B2D6EAFAA40B}" presName="connectorText" presStyleLbl="sibTrans2D1" presStyleIdx="2" presStyleCnt="3"/>
      <dgm:spPr/>
    </dgm:pt>
  </dgm:ptLst>
  <dgm:cxnLst>
    <dgm:cxn modelId="{1D7AA003-443C-9D46-9DE9-D33ADE496AA3}" type="presOf" srcId="{DFF28170-0731-C141-A0E2-B2D6EAFAA40B}" destId="{16D01467-0C27-8B45-B33E-3AA8199F2956}" srcOrd="1" destOrd="0" presId="urn:microsoft.com/office/officeart/2005/8/layout/cycle7"/>
    <dgm:cxn modelId="{2ED3090B-AAE4-044A-AB2F-B824A38A9CA5}" type="presOf" srcId="{125B9568-8B8B-E249-8EAE-ED54BAA11352}" destId="{58CE3DBA-C7E5-1F4F-8315-7ABB62DC0734}" srcOrd="0" destOrd="0" presId="urn:microsoft.com/office/officeart/2005/8/layout/cycle7"/>
    <dgm:cxn modelId="{9F14A010-D772-6349-9F12-1784DB4DFD43}" type="presOf" srcId="{CFBF6C5F-149E-A744-A69D-6E52C9AB0798}" destId="{7E758A72-31B0-4F42-97E3-DE0317E84948}" srcOrd="1" destOrd="0" presId="urn:microsoft.com/office/officeart/2005/8/layout/cycle7"/>
    <dgm:cxn modelId="{3892243B-FA35-0448-A21B-6A01D419AD21}" srcId="{9F1DD040-444A-124B-8ED0-1FF22BC945C2}" destId="{D99E130F-6FAB-5346-88F9-EFC4E9C83C10}" srcOrd="0" destOrd="0" parTransId="{583E95C5-DB56-5447-9414-D82ED6528FE7}" sibTransId="{5284C853-F151-1443-8DC1-3283F0A7F5B5}"/>
    <dgm:cxn modelId="{7BA7404F-6095-0041-A06B-593BA2AAC992}" type="presOf" srcId="{9F1DD040-444A-124B-8ED0-1FF22BC945C2}" destId="{C909E5AA-FA95-B444-AA2F-4584A8184C60}" srcOrd="0" destOrd="0" presId="urn:microsoft.com/office/officeart/2005/8/layout/cycle7"/>
    <dgm:cxn modelId="{31945D50-796A-6E47-85E6-6E32B224285E}" type="presOf" srcId="{5284C853-F151-1443-8DC1-3283F0A7F5B5}" destId="{FE45A369-645F-D647-96B3-EC6EBA7E7E68}" srcOrd="1" destOrd="0" presId="urn:microsoft.com/office/officeart/2005/8/layout/cycle7"/>
    <dgm:cxn modelId="{F5085988-84B9-A34E-9C64-DBEB79281040}" type="presOf" srcId="{1C49C8E2-94D7-E246-9CE1-9A86CB63A222}" destId="{140D53C2-08A5-1B44-A50B-66341B428DAF}" srcOrd="0" destOrd="0" presId="urn:microsoft.com/office/officeart/2005/8/layout/cycle7"/>
    <dgm:cxn modelId="{240EAC8D-348B-B842-ACA4-7C228A2E6E82}" type="presOf" srcId="{CFBF6C5F-149E-A744-A69D-6E52C9AB0798}" destId="{D8867F46-AE88-C645-9CF1-8620F9FE8111}" srcOrd="0" destOrd="0" presId="urn:microsoft.com/office/officeart/2005/8/layout/cycle7"/>
    <dgm:cxn modelId="{4F1CB3AA-03B4-994A-8619-7EC1307EF49C}" type="presOf" srcId="{D99E130F-6FAB-5346-88F9-EFC4E9C83C10}" destId="{F8B1A9F2-C509-E14C-BBC3-122028B7AA87}" srcOrd="0" destOrd="0" presId="urn:microsoft.com/office/officeart/2005/8/layout/cycle7"/>
    <dgm:cxn modelId="{E77BA7C3-55C3-BC41-A2C9-6E0EEF102A98}" type="presOf" srcId="{DFF28170-0731-C141-A0E2-B2D6EAFAA40B}" destId="{5EEA033D-5D25-5346-A522-B146FDD275F2}" srcOrd="0" destOrd="0" presId="urn:microsoft.com/office/officeart/2005/8/layout/cycle7"/>
    <dgm:cxn modelId="{B8B766C6-B86E-174C-9760-60114A93A754}" srcId="{9F1DD040-444A-124B-8ED0-1FF22BC945C2}" destId="{1C49C8E2-94D7-E246-9CE1-9A86CB63A222}" srcOrd="2" destOrd="0" parTransId="{368220D9-5798-B945-A50A-117531E3F4F5}" sibTransId="{DFF28170-0731-C141-A0E2-B2D6EAFAA40B}"/>
    <dgm:cxn modelId="{ABAEC7E9-CFA9-ED46-A5DE-675F9D590EC6}" type="presOf" srcId="{5284C853-F151-1443-8DC1-3283F0A7F5B5}" destId="{B54D7E34-688B-A740-B21B-77F700FA51D6}" srcOrd="0" destOrd="0" presId="urn:microsoft.com/office/officeart/2005/8/layout/cycle7"/>
    <dgm:cxn modelId="{5D2C53FD-5CCB-7844-930E-3D0815C06071}" srcId="{9F1DD040-444A-124B-8ED0-1FF22BC945C2}" destId="{125B9568-8B8B-E249-8EAE-ED54BAA11352}" srcOrd="1" destOrd="0" parTransId="{50E48C63-BBC2-8745-B027-7F487EEAF966}" sibTransId="{CFBF6C5F-149E-A744-A69D-6E52C9AB0798}"/>
    <dgm:cxn modelId="{386AD3C5-D685-8541-8831-90C95B218266}" type="presParOf" srcId="{C909E5AA-FA95-B444-AA2F-4584A8184C60}" destId="{F8B1A9F2-C509-E14C-BBC3-122028B7AA87}" srcOrd="0" destOrd="0" presId="urn:microsoft.com/office/officeart/2005/8/layout/cycle7"/>
    <dgm:cxn modelId="{10C6D99C-96D2-2141-9D5E-60BC9A8AC3AA}" type="presParOf" srcId="{C909E5AA-FA95-B444-AA2F-4584A8184C60}" destId="{B54D7E34-688B-A740-B21B-77F700FA51D6}" srcOrd="1" destOrd="0" presId="urn:microsoft.com/office/officeart/2005/8/layout/cycle7"/>
    <dgm:cxn modelId="{1DC1366E-5732-3E45-931E-5F4F893C4C1A}" type="presParOf" srcId="{B54D7E34-688B-A740-B21B-77F700FA51D6}" destId="{FE45A369-645F-D647-96B3-EC6EBA7E7E68}" srcOrd="0" destOrd="0" presId="urn:microsoft.com/office/officeart/2005/8/layout/cycle7"/>
    <dgm:cxn modelId="{78308074-008A-4C4E-8309-3535294D0B91}" type="presParOf" srcId="{C909E5AA-FA95-B444-AA2F-4584A8184C60}" destId="{58CE3DBA-C7E5-1F4F-8315-7ABB62DC0734}" srcOrd="2" destOrd="0" presId="urn:microsoft.com/office/officeart/2005/8/layout/cycle7"/>
    <dgm:cxn modelId="{C54D3354-116D-B54E-9A14-F944E2C0E102}" type="presParOf" srcId="{C909E5AA-FA95-B444-AA2F-4584A8184C60}" destId="{D8867F46-AE88-C645-9CF1-8620F9FE8111}" srcOrd="3" destOrd="0" presId="urn:microsoft.com/office/officeart/2005/8/layout/cycle7"/>
    <dgm:cxn modelId="{CC7F9F8A-F364-F846-9836-AF87E223FC8C}" type="presParOf" srcId="{D8867F46-AE88-C645-9CF1-8620F9FE8111}" destId="{7E758A72-31B0-4F42-97E3-DE0317E84948}" srcOrd="0" destOrd="0" presId="urn:microsoft.com/office/officeart/2005/8/layout/cycle7"/>
    <dgm:cxn modelId="{34A1D0DA-E63E-2A4C-8A34-3BC38BC8BC2C}" type="presParOf" srcId="{C909E5AA-FA95-B444-AA2F-4584A8184C60}" destId="{140D53C2-08A5-1B44-A50B-66341B428DAF}" srcOrd="4" destOrd="0" presId="urn:microsoft.com/office/officeart/2005/8/layout/cycle7"/>
    <dgm:cxn modelId="{592FA882-4D45-BE4B-9197-189688AF8812}" type="presParOf" srcId="{C909E5AA-FA95-B444-AA2F-4584A8184C60}" destId="{5EEA033D-5D25-5346-A522-B146FDD275F2}" srcOrd="5" destOrd="0" presId="urn:microsoft.com/office/officeart/2005/8/layout/cycle7"/>
    <dgm:cxn modelId="{9336693C-F7C6-5A46-B6DE-0363AF2F6FCA}" type="presParOf" srcId="{5EEA033D-5D25-5346-A522-B146FDD275F2}" destId="{16D01467-0C27-8B45-B33E-3AA8199F295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C1A163-A8AA-2B47-B84F-5D54CD74B4D9}"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EF529054-2BFC-B84A-8A35-9E75B9FF67D4}">
      <dgm:prSet phldrT="[Text]"/>
      <dgm:spPr>
        <a:solidFill>
          <a:srgbClr val="00B0F0"/>
        </a:solidFill>
      </dgm:spPr>
      <dgm:t>
        <a:bodyPr/>
        <a:lstStyle/>
        <a:p>
          <a:r>
            <a:rPr lang="en-US" dirty="0">
              <a:solidFill>
                <a:schemeClr val="tx1"/>
              </a:solidFill>
            </a:rPr>
            <a:t>Student Progress</a:t>
          </a:r>
        </a:p>
      </dgm:t>
    </dgm:pt>
    <dgm:pt modelId="{53366B1B-ABB2-2841-9AC7-289E2B287105}" type="parTrans" cxnId="{835C85CF-4272-9D43-81AC-07FAD4665B07}">
      <dgm:prSet/>
      <dgm:spPr/>
      <dgm:t>
        <a:bodyPr/>
        <a:lstStyle/>
        <a:p>
          <a:endParaRPr lang="en-US"/>
        </a:p>
      </dgm:t>
    </dgm:pt>
    <dgm:pt modelId="{3C6FA1ED-1C84-9141-8888-ED4ADA7F8449}" type="sibTrans" cxnId="{835C85CF-4272-9D43-81AC-07FAD4665B07}">
      <dgm:prSet/>
      <dgm:spPr/>
      <dgm:t>
        <a:bodyPr/>
        <a:lstStyle/>
        <a:p>
          <a:endParaRPr lang="en-US"/>
        </a:p>
      </dgm:t>
    </dgm:pt>
    <dgm:pt modelId="{632DB017-52B3-A54A-B8C2-9695D17EDDD6}">
      <dgm:prSet phldrT="[Text]" custT="1"/>
      <dgm:spPr>
        <a:solidFill>
          <a:srgbClr val="FF0000"/>
        </a:solidFill>
      </dgm:spPr>
      <dgm:t>
        <a:bodyPr/>
        <a:lstStyle/>
        <a:p>
          <a:r>
            <a:rPr lang="en-US" sz="2400" b="1" dirty="0">
              <a:solidFill>
                <a:schemeClr val="tx1"/>
              </a:solidFill>
            </a:rPr>
            <a:t>Prevent</a:t>
          </a:r>
        </a:p>
        <a:p>
          <a:r>
            <a:rPr lang="en-US" sz="2400" b="1" dirty="0">
              <a:solidFill>
                <a:schemeClr val="tx1"/>
              </a:solidFill>
            </a:rPr>
            <a:t> </a:t>
          </a:r>
          <a:r>
            <a:rPr lang="en-US" sz="2200" dirty="0">
              <a:solidFill>
                <a:schemeClr val="tx1"/>
              </a:solidFill>
            </a:rPr>
            <a:t>Problem Behavior</a:t>
          </a:r>
        </a:p>
      </dgm:t>
    </dgm:pt>
    <dgm:pt modelId="{35DF265F-0958-C746-8C76-6760D6E9499F}" type="parTrans" cxnId="{07C29C6C-E732-7C4F-9E47-53AAE4047E9B}">
      <dgm:prSet/>
      <dgm:spPr>
        <a:solidFill>
          <a:schemeClr val="accent2"/>
        </a:solidFill>
      </dgm:spPr>
      <dgm:t>
        <a:bodyPr/>
        <a:lstStyle/>
        <a:p>
          <a:endParaRPr lang="en-US"/>
        </a:p>
      </dgm:t>
    </dgm:pt>
    <dgm:pt modelId="{30D2681B-7B9A-5940-9E50-CFFDC1D1C7B0}" type="sibTrans" cxnId="{07C29C6C-E732-7C4F-9E47-53AAE4047E9B}">
      <dgm:prSet/>
      <dgm:spPr/>
      <dgm:t>
        <a:bodyPr/>
        <a:lstStyle/>
        <a:p>
          <a:endParaRPr lang="en-US"/>
        </a:p>
      </dgm:t>
    </dgm:pt>
    <dgm:pt modelId="{5E8F1E55-657F-6E4B-BE45-AE324B31B260}">
      <dgm:prSet phldrT="[Text]" custT="1"/>
      <dgm:spPr>
        <a:solidFill>
          <a:srgbClr val="FFFF00"/>
        </a:solidFill>
        <a:ln>
          <a:solidFill>
            <a:schemeClr val="accent1"/>
          </a:solidFill>
        </a:ln>
      </dgm:spPr>
      <dgm:t>
        <a:bodyPr/>
        <a:lstStyle/>
        <a:p>
          <a:r>
            <a:rPr lang="en-US" sz="2400" b="1" dirty="0">
              <a:solidFill>
                <a:schemeClr val="tx1"/>
              </a:solidFill>
            </a:rPr>
            <a:t>Teach </a:t>
          </a:r>
        </a:p>
        <a:p>
          <a:r>
            <a:rPr lang="en-US" sz="2200" dirty="0">
              <a:solidFill>
                <a:schemeClr val="tx1"/>
              </a:solidFill>
            </a:rPr>
            <a:t>Desired or Replacement Behavior</a:t>
          </a:r>
        </a:p>
      </dgm:t>
    </dgm:pt>
    <dgm:pt modelId="{814962A5-8DED-2144-8737-C344CC290093}" type="parTrans" cxnId="{98C7C204-140A-744D-A012-43F84EB3650E}">
      <dgm:prSet/>
      <dgm:spPr>
        <a:solidFill>
          <a:srgbClr val="FFFF00"/>
        </a:solidFill>
      </dgm:spPr>
      <dgm:t>
        <a:bodyPr/>
        <a:lstStyle/>
        <a:p>
          <a:endParaRPr lang="en-US"/>
        </a:p>
      </dgm:t>
    </dgm:pt>
    <dgm:pt modelId="{F31DBA84-333D-4141-8C0E-6423EF4200D1}" type="sibTrans" cxnId="{98C7C204-140A-744D-A012-43F84EB3650E}">
      <dgm:prSet/>
      <dgm:spPr/>
      <dgm:t>
        <a:bodyPr/>
        <a:lstStyle/>
        <a:p>
          <a:endParaRPr lang="en-US"/>
        </a:p>
      </dgm:t>
    </dgm:pt>
    <dgm:pt modelId="{3048B554-5862-5649-AA76-54040C3F60A0}">
      <dgm:prSet phldrT="[Text]"/>
      <dgm:spPr>
        <a:solidFill>
          <a:srgbClr val="00B050"/>
        </a:solidFill>
      </dgm:spPr>
      <dgm:t>
        <a:bodyPr/>
        <a:lstStyle/>
        <a:p>
          <a:r>
            <a:rPr lang="en-US" b="1" dirty="0">
              <a:solidFill>
                <a:schemeClr val="tx1"/>
              </a:solidFill>
            </a:rPr>
            <a:t>Reinforce</a:t>
          </a:r>
        </a:p>
        <a:p>
          <a:r>
            <a:rPr lang="en-US" b="1" dirty="0">
              <a:solidFill>
                <a:schemeClr val="tx1"/>
              </a:solidFill>
            </a:rPr>
            <a:t> </a:t>
          </a:r>
          <a:r>
            <a:rPr lang="en-US" dirty="0">
              <a:solidFill>
                <a:schemeClr val="tx1"/>
              </a:solidFill>
            </a:rPr>
            <a:t>Emerging Desired Behaviors</a:t>
          </a:r>
        </a:p>
      </dgm:t>
    </dgm:pt>
    <dgm:pt modelId="{F973704F-3A33-8E4C-A3C3-233ACBF84360}" type="parTrans" cxnId="{53023AD1-DD80-4043-9F44-0E2555C2FCCC}">
      <dgm:prSet/>
      <dgm:spPr>
        <a:solidFill>
          <a:srgbClr val="00B050"/>
        </a:solidFill>
      </dgm:spPr>
      <dgm:t>
        <a:bodyPr/>
        <a:lstStyle/>
        <a:p>
          <a:endParaRPr lang="en-US"/>
        </a:p>
      </dgm:t>
    </dgm:pt>
    <dgm:pt modelId="{1CCD5F86-D3DF-ED46-9AE5-FCE70F527BB1}" type="sibTrans" cxnId="{53023AD1-DD80-4043-9F44-0E2555C2FCCC}">
      <dgm:prSet/>
      <dgm:spPr/>
      <dgm:t>
        <a:bodyPr/>
        <a:lstStyle/>
        <a:p>
          <a:endParaRPr lang="en-US"/>
        </a:p>
      </dgm:t>
    </dgm:pt>
    <dgm:pt modelId="{894AD98F-62F5-4B0B-8818-FC951A98C1F6}">
      <dgm:prSet/>
      <dgm:spPr/>
      <dgm:t>
        <a:bodyPr/>
        <a:lstStyle/>
        <a:p>
          <a:endParaRPr lang="en-US"/>
        </a:p>
      </dgm:t>
    </dgm:pt>
    <dgm:pt modelId="{F3A134A7-C9ED-481F-AA26-8DD92EF422F1}" type="parTrans" cxnId="{A76598A8-275F-4593-9CEF-56747E64173D}">
      <dgm:prSet/>
      <dgm:spPr/>
      <dgm:t>
        <a:bodyPr/>
        <a:lstStyle/>
        <a:p>
          <a:endParaRPr lang="en-US"/>
        </a:p>
      </dgm:t>
    </dgm:pt>
    <dgm:pt modelId="{43AB0C5B-088B-4C34-984C-0A6BCF5C1AB7}" type="sibTrans" cxnId="{A76598A8-275F-4593-9CEF-56747E64173D}">
      <dgm:prSet/>
      <dgm:spPr/>
      <dgm:t>
        <a:bodyPr/>
        <a:lstStyle/>
        <a:p>
          <a:endParaRPr lang="en-US"/>
        </a:p>
      </dgm:t>
    </dgm:pt>
    <dgm:pt modelId="{451960E2-62F1-D342-959A-C94ADD02230A}" type="pres">
      <dgm:prSet presAssocID="{70C1A163-A8AA-2B47-B84F-5D54CD74B4D9}" presName="cycle" presStyleCnt="0">
        <dgm:presLayoutVars>
          <dgm:chMax val="1"/>
          <dgm:dir/>
          <dgm:animLvl val="ctr"/>
          <dgm:resizeHandles val="exact"/>
        </dgm:presLayoutVars>
      </dgm:prSet>
      <dgm:spPr/>
    </dgm:pt>
    <dgm:pt modelId="{53DF4830-A2B5-924A-B7B2-3AA0090367C9}" type="pres">
      <dgm:prSet presAssocID="{EF529054-2BFC-B84A-8A35-9E75B9FF67D4}" presName="centerShape" presStyleLbl="node0" presStyleIdx="0" presStyleCnt="1" custLinFactNeighborX="-2976" custLinFactNeighborY="22"/>
      <dgm:spPr/>
    </dgm:pt>
    <dgm:pt modelId="{B8A53A7B-F7C8-054A-89F1-FC238B3300C5}" type="pres">
      <dgm:prSet presAssocID="{35DF265F-0958-C746-8C76-6760D6E9499F}" presName="parTrans" presStyleLbl="bgSibTrans2D1" presStyleIdx="0" presStyleCnt="3" custLinFactNeighborX="-2754" custLinFactNeighborY="19217"/>
      <dgm:spPr/>
    </dgm:pt>
    <dgm:pt modelId="{5A617458-60C7-BF40-AB4F-DABFE5497051}" type="pres">
      <dgm:prSet presAssocID="{632DB017-52B3-A54A-B8C2-9695D17EDDD6}" presName="node" presStyleLbl="node1" presStyleIdx="0" presStyleCnt="3">
        <dgm:presLayoutVars>
          <dgm:bulletEnabled val="1"/>
        </dgm:presLayoutVars>
      </dgm:prSet>
      <dgm:spPr/>
    </dgm:pt>
    <dgm:pt modelId="{7E747807-086E-8040-A4C8-2D604AF85B84}" type="pres">
      <dgm:prSet presAssocID="{814962A5-8DED-2144-8737-C344CC290093}" presName="parTrans" presStyleLbl="bgSibTrans2D1" presStyleIdx="1" presStyleCnt="3"/>
      <dgm:spPr/>
    </dgm:pt>
    <dgm:pt modelId="{8E0DCAAE-943F-8F4D-95F1-5916ABED2C52}" type="pres">
      <dgm:prSet presAssocID="{5E8F1E55-657F-6E4B-BE45-AE324B31B260}" presName="node" presStyleLbl="node1" presStyleIdx="1" presStyleCnt="3" custScaleX="118405">
        <dgm:presLayoutVars>
          <dgm:bulletEnabled val="1"/>
        </dgm:presLayoutVars>
      </dgm:prSet>
      <dgm:spPr/>
    </dgm:pt>
    <dgm:pt modelId="{C294478C-87BD-EE4F-BBFC-4AEF9898B62C}" type="pres">
      <dgm:prSet presAssocID="{F973704F-3A33-8E4C-A3C3-233ACBF84360}" presName="parTrans" presStyleLbl="bgSibTrans2D1" presStyleIdx="2" presStyleCnt="3" custLinFactNeighborX="-12934" custLinFactNeighborY="0"/>
      <dgm:spPr/>
    </dgm:pt>
    <dgm:pt modelId="{6732B4DA-427A-4844-BC5F-63A744C4D87C}" type="pres">
      <dgm:prSet presAssocID="{3048B554-5862-5649-AA76-54040C3F60A0}" presName="node" presStyleLbl="node1" presStyleIdx="2" presStyleCnt="3">
        <dgm:presLayoutVars>
          <dgm:bulletEnabled val="1"/>
        </dgm:presLayoutVars>
      </dgm:prSet>
      <dgm:spPr/>
    </dgm:pt>
  </dgm:ptLst>
  <dgm:cxnLst>
    <dgm:cxn modelId="{98C7C204-140A-744D-A012-43F84EB3650E}" srcId="{EF529054-2BFC-B84A-8A35-9E75B9FF67D4}" destId="{5E8F1E55-657F-6E4B-BE45-AE324B31B260}" srcOrd="1" destOrd="0" parTransId="{814962A5-8DED-2144-8737-C344CC290093}" sibTransId="{F31DBA84-333D-4141-8C0E-6423EF4200D1}"/>
    <dgm:cxn modelId="{FBF8B30D-D419-804D-89B1-AB4A463096BA}" type="presOf" srcId="{70C1A163-A8AA-2B47-B84F-5D54CD74B4D9}" destId="{451960E2-62F1-D342-959A-C94ADD02230A}" srcOrd="0" destOrd="0" presId="urn:microsoft.com/office/officeart/2005/8/layout/radial4"/>
    <dgm:cxn modelId="{EC1AAB28-7B57-4A45-9348-00ABB24AEE4A}" type="presOf" srcId="{35DF265F-0958-C746-8C76-6760D6E9499F}" destId="{B8A53A7B-F7C8-054A-89F1-FC238B3300C5}" srcOrd="0" destOrd="0" presId="urn:microsoft.com/office/officeart/2005/8/layout/radial4"/>
    <dgm:cxn modelId="{81EADB4E-E6D6-3C4E-B69B-F44824D7E45B}" type="presOf" srcId="{5E8F1E55-657F-6E4B-BE45-AE324B31B260}" destId="{8E0DCAAE-943F-8F4D-95F1-5916ABED2C52}" srcOrd="0" destOrd="0" presId="urn:microsoft.com/office/officeart/2005/8/layout/radial4"/>
    <dgm:cxn modelId="{07C29C6C-E732-7C4F-9E47-53AAE4047E9B}" srcId="{EF529054-2BFC-B84A-8A35-9E75B9FF67D4}" destId="{632DB017-52B3-A54A-B8C2-9695D17EDDD6}" srcOrd="0" destOrd="0" parTransId="{35DF265F-0958-C746-8C76-6760D6E9499F}" sibTransId="{30D2681B-7B9A-5940-9E50-CFFDC1D1C7B0}"/>
    <dgm:cxn modelId="{341CE384-3417-5147-8B30-6B672EF49CD3}" type="presOf" srcId="{814962A5-8DED-2144-8737-C344CC290093}" destId="{7E747807-086E-8040-A4C8-2D604AF85B84}" srcOrd="0" destOrd="0" presId="urn:microsoft.com/office/officeart/2005/8/layout/radial4"/>
    <dgm:cxn modelId="{A76598A8-275F-4593-9CEF-56747E64173D}" srcId="{70C1A163-A8AA-2B47-B84F-5D54CD74B4D9}" destId="{894AD98F-62F5-4B0B-8818-FC951A98C1F6}" srcOrd="1" destOrd="0" parTransId="{F3A134A7-C9ED-481F-AA26-8DD92EF422F1}" sibTransId="{43AB0C5B-088B-4C34-984C-0A6BCF5C1AB7}"/>
    <dgm:cxn modelId="{85B57EAF-C843-DF4C-BCAD-B70E863206E4}" type="presOf" srcId="{EF529054-2BFC-B84A-8A35-9E75B9FF67D4}" destId="{53DF4830-A2B5-924A-B7B2-3AA0090367C9}" srcOrd="0" destOrd="0" presId="urn:microsoft.com/office/officeart/2005/8/layout/radial4"/>
    <dgm:cxn modelId="{4DC3EBC8-85FF-B945-9CF1-233901BFD7A0}" type="presOf" srcId="{F973704F-3A33-8E4C-A3C3-233ACBF84360}" destId="{C294478C-87BD-EE4F-BBFC-4AEF9898B62C}" srcOrd="0" destOrd="0" presId="urn:microsoft.com/office/officeart/2005/8/layout/radial4"/>
    <dgm:cxn modelId="{835C85CF-4272-9D43-81AC-07FAD4665B07}" srcId="{70C1A163-A8AA-2B47-B84F-5D54CD74B4D9}" destId="{EF529054-2BFC-B84A-8A35-9E75B9FF67D4}" srcOrd="0" destOrd="0" parTransId="{53366B1B-ABB2-2841-9AC7-289E2B287105}" sibTransId="{3C6FA1ED-1C84-9141-8888-ED4ADA7F8449}"/>
    <dgm:cxn modelId="{53023AD1-DD80-4043-9F44-0E2555C2FCCC}" srcId="{EF529054-2BFC-B84A-8A35-9E75B9FF67D4}" destId="{3048B554-5862-5649-AA76-54040C3F60A0}" srcOrd="2" destOrd="0" parTransId="{F973704F-3A33-8E4C-A3C3-233ACBF84360}" sibTransId="{1CCD5F86-D3DF-ED46-9AE5-FCE70F527BB1}"/>
    <dgm:cxn modelId="{D29520D9-92A2-5C4E-8B3D-4FEDE0D47CD6}" type="presOf" srcId="{3048B554-5862-5649-AA76-54040C3F60A0}" destId="{6732B4DA-427A-4844-BC5F-63A744C4D87C}" srcOrd="0" destOrd="0" presId="urn:microsoft.com/office/officeart/2005/8/layout/radial4"/>
    <dgm:cxn modelId="{3DDEB6F4-91BB-624B-8DE6-CC61B9C02EA5}" type="presOf" srcId="{632DB017-52B3-A54A-B8C2-9695D17EDDD6}" destId="{5A617458-60C7-BF40-AB4F-DABFE5497051}" srcOrd="0" destOrd="0" presId="urn:microsoft.com/office/officeart/2005/8/layout/radial4"/>
    <dgm:cxn modelId="{99CDD9EE-441F-D041-B637-4F8C3D33B295}" type="presParOf" srcId="{451960E2-62F1-D342-959A-C94ADD02230A}" destId="{53DF4830-A2B5-924A-B7B2-3AA0090367C9}" srcOrd="0" destOrd="0" presId="urn:microsoft.com/office/officeart/2005/8/layout/radial4"/>
    <dgm:cxn modelId="{CFE578DA-E76D-F64E-B33F-7587962F3D57}" type="presParOf" srcId="{451960E2-62F1-D342-959A-C94ADD02230A}" destId="{B8A53A7B-F7C8-054A-89F1-FC238B3300C5}" srcOrd="1" destOrd="0" presId="urn:microsoft.com/office/officeart/2005/8/layout/radial4"/>
    <dgm:cxn modelId="{DF74F40D-22DC-4C43-866A-FDE8838B73C6}" type="presParOf" srcId="{451960E2-62F1-D342-959A-C94ADD02230A}" destId="{5A617458-60C7-BF40-AB4F-DABFE5497051}" srcOrd="2" destOrd="0" presId="urn:microsoft.com/office/officeart/2005/8/layout/radial4"/>
    <dgm:cxn modelId="{5710896E-9712-244B-AAFF-5097117008E3}" type="presParOf" srcId="{451960E2-62F1-D342-959A-C94ADD02230A}" destId="{7E747807-086E-8040-A4C8-2D604AF85B84}" srcOrd="3" destOrd="0" presId="urn:microsoft.com/office/officeart/2005/8/layout/radial4"/>
    <dgm:cxn modelId="{B5BC8F2D-5B42-D546-8F0B-36684F360D17}" type="presParOf" srcId="{451960E2-62F1-D342-959A-C94ADD02230A}" destId="{8E0DCAAE-943F-8F4D-95F1-5916ABED2C52}" srcOrd="4" destOrd="0" presId="urn:microsoft.com/office/officeart/2005/8/layout/radial4"/>
    <dgm:cxn modelId="{D1B3A0FB-F2EE-3547-BF1A-094FA1A1305E}" type="presParOf" srcId="{451960E2-62F1-D342-959A-C94ADD02230A}" destId="{C294478C-87BD-EE4F-BBFC-4AEF9898B62C}" srcOrd="5" destOrd="0" presId="urn:microsoft.com/office/officeart/2005/8/layout/radial4"/>
    <dgm:cxn modelId="{387AA7F7-18B7-994C-8177-57CBFE5077A3}" type="presParOf" srcId="{451960E2-62F1-D342-959A-C94ADD02230A}" destId="{6732B4DA-427A-4844-BC5F-63A744C4D87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99DB1-941B-6140-9310-04A762514640}">
      <dsp:nvSpPr>
        <dsp:cNvPr id="0" name=""/>
        <dsp:cNvSpPr/>
      </dsp:nvSpPr>
      <dsp:spPr>
        <a:xfrm rot="5400000">
          <a:off x="249387" y="2342662"/>
          <a:ext cx="737227" cy="1226730"/>
        </a:xfrm>
        <a:prstGeom prst="corner">
          <a:avLst>
            <a:gd name="adj1" fmla="val 16120"/>
            <a:gd name="adj2" fmla="val 1611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1FAF353-6D9C-134A-9AF5-A9D09EB8BDD6}">
      <dsp:nvSpPr>
        <dsp:cNvPr id="0" name=""/>
        <dsp:cNvSpPr/>
      </dsp:nvSpPr>
      <dsp:spPr>
        <a:xfrm>
          <a:off x="126325" y="2709190"/>
          <a:ext cx="1107498" cy="9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Identify Students (SWIS, Screening, Referral etc.)</a:t>
          </a:r>
        </a:p>
      </dsp:txBody>
      <dsp:txXfrm>
        <a:off x="126325" y="2709190"/>
        <a:ext cx="1107498" cy="970787"/>
      </dsp:txXfrm>
    </dsp:sp>
    <dsp:sp modelId="{63AB6ACE-B5F2-184D-AAA2-DF2FBA886CC8}">
      <dsp:nvSpPr>
        <dsp:cNvPr id="0" name=""/>
        <dsp:cNvSpPr/>
      </dsp:nvSpPr>
      <dsp:spPr>
        <a:xfrm>
          <a:off x="1024862" y="2252349"/>
          <a:ext cx="208962" cy="208962"/>
        </a:xfrm>
        <a:prstGeom prst="triangle">
          <a:avLst>
            <a:gd name="adj" fmla="val 100000"/>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4DAF66A-54E9-F048-94A3-E0E3FC0F657D}">
      <dsp:nvSpPr>
        <dsp:cNvPr id="0" name=""/>
        <dsp:cNvSpPr/>
      </dsp:nvSpPr>
      <dsp:spPr>
        <a:xfrm rot="5400000">
          <a:off x="1605182" y="2007169"/>
          <a:ext cx="737227" cy="1226730"/>
        </a:xfrm>
        <a:prstGeom prst="corner">
          <a:avLst>
            <a:gd name="adj1" fmla="val 16120"/>
            <a:gd name="adj2" fmla="val 16110"/>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093C1C3-B294-7A4F-930F-5B60C3F602E5}">
      <dsp:nvSpPr>
        <dsp:cNvPr id="0" name=""/>
        <dsp:cNvSpPr/>
      </dsp:nvSpPr>
      <dsp:spPr>
        <a:xfrm>
          <a:off x="1482120" y="2373697"/>
          <a:ext cx="1107498" cy="9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Function Based Matching to Existing Supports</a:t>
          </a:r>
        </a:p>
      </dsp:txBody>
      <dsp:txXfrm>
        <a:off x="1482120" y="2373697"/>
        <a:ext cx="1107498" cy="970787"/>
      </dsp:txXfrm>
    </dsp:sp>
    <dsp:sp modelId="{61990408-FEF5-834E-93D9-814370E82BB2}">
      <dsp:nvSpPr>
        <dsp:cNvPr id="0" name=""/>
        <dsp:cNvSpPr/>
      </dsp:nvSpPr>
      <dsp:spPr>
        <a:xfrm>
          <a:off x="2380657" y="1916856"/>
          <a:ext cx="208962" cy="208962"/>
        </a:xfrm>
        <a:prstGeom prst="triangle">
          <a:avLst>
            <a:gd name="adj" fmla="val 1000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F821926-7431-494B-B88D-91DDA8B5E22D}">
      <dsp:nvSpPr>
        <dsp:cNvPr id="0" name=""/>
        <dsp:cNvSpPr/>
      </dsp:nvSpPr>
      <dsp:spPr>
        <a:xfrm rot="5400000">
          <a:off x="2960977" y="1671676"/>
          <a:ext cx="737227" cy="1226730"/>
        </a:xfrm>
        <a:prstGeom prst="corner">
          <a:avLst>
            <a:gd name="adj1" fmla="val 16120"/>
            <a:gd name="adj2" fmla="val 16110"/>
          </a:avLst>
        </a:prstGeom>
        <a:gradFill rotWithShape="0">
          <a:gsLst>
            <a:gs pos="0">
              <a:schemeClr val="accent6">
                <a:hueOff val="0"/>
                <a:satOff val="0"/>
                <a:lumOff val="0"/>
                <a:alphaOff val="0"/>
              </a:schemeClr>
            </a:gs>
            <a:gs pos="90000">
              <a:schemeClr val="accent6">
                <a:hueOff val="0"/>
                <a:satOff val="0"/>
                <a:lumOff val="0"/>
                <a:alphaOff val="0"/>
                <a:shade val="100000"/>
              </a:schemeClr>
            </a:gs>
            <a:gs pos="100000">
              <a:schemeClr val="accent6">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D01B193-1AC7-C44F-A715-D3BE9980BF03}">
      <dsp:nvSpPr>
        <dsp:cNvPr id="0" name=""/>
        <dsp:cNvSpPr/>
      </dsp:nvSpPr>
      <dsp:spPr>
        <a:xfrm>
          <a:off x="2837915" y="2038204"/>
          <a:ext cx="1107498" cy="9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Mentoring</a:t>
          </a:r>
          <a:r>
            <a:rPr lang="en-US" sz="1200" kern="1200" baseline="0" dirty="0"/>
            <a:t> or </a:t>
          </a:r>
          <a:r>
            <a:rPr lang="en-US" sz="1200" kern="1200" dirty="0"/>
            <a:t>Make a Mentor</a:t>
          </a:r>
        </a:p>
      </dsp:txBody>
      <dsp:txXfrm>
        <a:off x="2837915" y="2038204"/>
        <a:ext cx="1107498" cy="970787"/>
      </dsp:txXfrm>
    </dsp:sp>
    <dsp:sp modelId="{0AAAF989-944B-4640-A5C4-702C65381C20}">
      <dsp:nvSpPr>
        <dsp:cNvPr id="0" name=""/>
        <dsp:cNvSpPr/>
      </dsp:nvSpPr>
      <dsp:spPr>
        <a:xfrm>
          <a:off x="3736452" y="1581363"/>
          <a:ext cx="208962" cy="208962"/>
        </a:xfrm>
        <a:prstGeom prst="triangle">
          <a:avLst>
            <a:gd name="adj" fmla="val 10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5C349F-1032-A64C-ACAD-3924345ABB51}">
      <dsp:nvSpPr>
        <dsp:cNvPr id="0" name=""/>
        <dsp:cNvSpPr/>
      </dsp:nvSpPr>
      <dsp:spPr>
        <a:xfrm rot="5400000">
          <a:off x="4316771" y="1336184"/>
          <a:ext cx="737227" cy="1226730"/>
        </a:xfrm>
        <a:prstGeom prst="corner">
          <a:avLst>
            <a:gd name="adj1" fmla="val 16120"/>
            <a:gd name="adj2" fmla="val 16110"/>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496CE4F-BACE-D640-BF16-A04FB6E1C613}">
      <dsp:nvSpPr>
        <dsp:cNvPr id="0" name=""/>
        <dsp:cNvSpPr/>
      </dsp:nvSpPr>
      <dsp:spPr>
        <a:xfrm>
          <a:off x="4193710" y="1702712"/>
          <a:ext cx="1107498" cy="9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Basic Check In &amp; Check Out Intervention</a:t>
          </a:r>
        </a:p>
      </dsp:txBody>
      <dsp:txXfrm>
        <a:off x="4193710" y="1702712"/>
        <a:ext cx="1107498" cy="970787"/>
      </dsp:txXfrm>
    </dsp:sp>
    <dsp:sp modelId="{2FD72AA4-51FC-E344-9167-1C23CF9238E0}">
      <dsp:nvSpPr>
        <dsp:cNvPr id="0" name=""/>
        <dsp:cNvSpPr/>
      </dsp:nvSpPr>
      <dsp:spPr>
        <a:xfrm>
          <a:off x="5092247" y="1245870"/>
          <a:ext cx="208962" cy="208962"/>
        </a:xfrm>
        <a:prstGeom prst="triangle">
          <a:avLst>
            <a:gd name="adj" fmla="val 100000"/>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87F0E8-A0DF-BB43-91B8-2E8809EC5EB9}">
      <dsp:nvSpPr>
        <dsp:cNvPr id="0" name=""/>
        <dsp:cNvSpPr/>
      </dsp:nvSpPr>
      <dsp:spPr>
        <a:xfrm rot="5400000">
          <a:off x="5672566" y="1000691"/>
          <a:ext cx="737227" cy="1226730"/>
        </a:xfrm>
        <a:prstGeom prst="corner">
          <a:avLst>
            <a:gd name="adj1" fmla="val 16120"/>
            <a:gd name="adj2" fmla="val 1611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96B693C-04D6-DB4D-9307-C57175DAE59C}">
      <dsp:nvSpPr>
        <dsp:cNvPr id="0" name=""/>
        <dsp:cNvSpPr/>
      </dsp:nvSpPr>
      <dsp:spPr>
        <a:xfrm>
          <a:off x="5549505" y="1367219"/>
          <a:ext cx="1107498" cy="9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Small Group</a:t>
          </a:r>
          <a:r>
            <a:rPr lang="en-US" sz="1300" kern="1200" baseline="0" dirty="0"/>
            <a:t> Academic, Social-Emotional,  Groups</a:t>
          </a:r>
          <a:endParaRPr lang="en-US" sz="1300" kern="1200" dirty="0"/>
        </a:p>
      </dsp:txBody>
      <dsp:txXfrm>
        <a:off x="5549505" y="1367219"/>
        <a:ext cx="1107498" cy="970787"/>
      </dsp:txXfrm>
    </dsp:sp>
    <dsp:sp modelId="{2B8CC607-955D-214A-BBE6-EF861633C095}">
      <dsp:nvSpPr>
        <dsp:cNvPr id="0" name=""/>
        <dsp:cNvSpPr/>
      </dsp:nvSpPr>
      <dsp:spPr>
        <a:xfrm>
          <a:off x="6448042" y="910378"/>
          <a:ext cx="208962" cy="208962"/>
        </a:xfrm>
        <a:prstGeom prst="triangle">
          <a:avLst>
            <a:gd name="adj" fmla="val 100000"/>
          </a:avLst>
        </a:prstGeom>
        <a:gradFill rotWithShape="0">
          <a:gsLst>
            <a:gs pos="0">
              <a:schemeClr val="accent6">
                <a:hueOff val="0"/>
                <a:satOff val="0"/>
                <a:lumOff val="0"/>
                <a:alphaOff val="0"/>
              </a:schemeClr>
            </a:gs>
            <a:gs pos="90000">
              <a:schemeClr val="accent6">
                <a:hueOff val="0"/>
                <a:satOff val="0"/>
                <a:lumOff val="0"/>
                <a:alphaOff val="0"/>
                <a:shade val="100000"/>
              </a:schemeClr>
            </a:gs>
            <a:gs pos="100000">
              <a:schemeClr val="accent6">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DAF8693-F7EF-304D-8A99-54CFC8CDD55C}">
      <dsp:nvSpPr>
        <dsp:cNvPr id="0" name=""/>
        <dsp:cNvSpPr/>
      </dsp:nvSpPr>
      <dsp:spPr>
        <a:xfrm rot="5400000">
          <a:off x="7028361" y="665198"/>
          <a:ext cx="737227" cy="1226730"/>
        </a:xfrm>
        <a:prstGeom prst="corner">
          <a:avLst>
            <a:gd name="adj1" fmla="val 16120"/>
            <a:gd name="adj2" fmla="val 1611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454A8DE-4C4B-484C-815A-7186D9D1B830}">
      <dsp:nvSpPr>
        <dsp:cNvPr id="0" name=""/>
        <dsp:cNvSpPr/>
      </dsp:nvSpPr>
      <dsp:spPr>
        <a:xfrm>
          <a:off x="6905300" y="1031726"/>
          <a:ext cx="1107498" cy="9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Integrated Interventions Tier 2 Interventions</a:t>
          </a:r>
        </a:p>
      </dsp:txBody>
      <dsp:txXfrm>
        <a:off x="6905300" y="1031726"/>
        <a:ext cx="1107498" cy="970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DA4CD-8F84-47EE-B557-69DA99AF5324}">
      <dsp:nvSpPr>
        <dsp:cNvPr id="0" name=""/>
        <dsp:cNvSpPr/>
      </dsp:nvSpPr>
      <dsp:spPr>
        <a:xfrm>
          <a:off x="40035" y="450"/>
          <a:ext cx="2539991" cy="1325605"/>
        </a:xfrm>
        <a:prstGeom prst="roundRect">
          <a:avLst>
            <a:gd name="adj" fmla="val 10000"/>
          </a:avLst>
        </a:prstGeom>
        <a:solidFill>
          <a:srgbClr val="1F656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itchFamily="34" charset="0"/>
              <a:cs typeface="Arial" pitchFamily="34" charset="0"/>
            </a:rPr>
            <a:t>Data Driven</a:t>
          </a:r>
        </a:p>
      </dsp:txBody>
      <dsp:txXfrm>
        <a:off x="78861" y="39276"/>
        <a:ext cx="2462339" cy="1247953"/>
      </dsp:txXfrm>
    </dsp:sp>
    <dsp:sp modelId="{55294168-CA3F-4BA7-A582-3C45AE856327}">
      <dsp:nvSpPr>
        <dsp:cNvPr id="0" name=""/>
        <dsp:cNvSpPr/>
      </dsp:nvSpPr>
      <dsp:spPr>
        <a:xfrm>
          <a:off x="294034" y="1326055"/>
          <a:ext cx="253999" cy="994203"/>
        </a:xfrm>
        <a:custGeom>
          <a:avLst/>
          <a:gdLst/>
          <a:ahLst/>
          <a:cxnLst/>
          <a:rect l="0" t="0" r="0" b="0"/>
          <a:pathLst>
            <a:path>
              <a:moveTo>
                <a:pt x="0" y="0"/>
              </a:moveTo>
              <a:lnTo>
                <a:pt x="0" y="994203"/>
              </a:lnTo>
              <a:lnTo>
                <a:pt x="253999" y="99420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48BD2-16A1-4862-87EB-39EF0AB83F38}">
      <dsp:nvSpPr>
        <dsp:cNvPr id="0" name=""/>
        <dsp:cNvSpPr/>
      </dsp:nvSpPr>
      <dsp:spPr>
        <a:xfrm>
          <a:off x="548033" y="1657456"/>
          <a:ext cx="2120968" cy="1325605"/>
        </a:xfrm>
        <a:prstGeom prst="roundRect">
          <a:avLst>
            <a:gd name="adj" fmla="val 10000"/>
          </a:avLst>
        </a:prstGeom>
        <a:solidFill>
          <a:srgbClr val="1F656E">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itchFamily="34" charset="0"/>
              <a:cs typeface="Arial" pitchFamily="34" charset="0"/>
            </a:rPr>
            <a:t>4 majors in a two week period </a:t>
          </a:r>
        </a:p>
        <a:p>
          <a:pPr marL="0" lvl="0" indent="0" algn="ctr" defTabSz="622300">
            <a:lnSpc>
              <a:spcPct val="90000"/>
            </a:lnSpc>
            <a:spcBef>
              <a:spcPct val="0"/>
            </a:spcBef>
            <a:spcAft>
              <a:spcPct val="35000"/>
            </a:spcAft>
            <a:buNone/>
          </a:pPr>
          <a:endParaRPr lang="en-US" sz="1400" kern="1200" dirty="0">
            <a:solidFill>
              <a:schemeClr val="bg1"/>
            </a:solidFill>
            <a:latin typeface="Arial" pitchFamily="34" charset="0"/>
            <a:cs typeface="Arial" pitchFamily="34" charset="0"/>
          </a:endParaRPr>
        </a:p>
        <a:p>
          <a:pPr marL="0" lvl="0" indent="0" algn="ctr" defTabSz="622300">
            <a:lnSpc>
              <a:spcPct val="90000"/>
            </a:lnSpc>
            <a:spcBef>
              <a:spcPct val="0"/>
            </a:spcBef>
            <a:spcAft>
              <a:spcPct val="35000"/>
            </a:spcAft>
            <a:buNone/>
          </a:pPr>
          <a:r>
            <a:rPr lang="en-US" sz="1400" kern="1200" dirty="0">
              <a:solidFill>
                <a:schemeClr val="bg1"/>
              </a:solidFill>
              <a:latin typeface="Arial" pitchFamily="34" charset="0"/>
              <a:cs typeface="Arial" pitchFamily="34" charset="0"/>
            </a:rPr>
            <a:t>6 minors=1 major</a:t>
          </a:r>
        </a:p>
      </dsp:txBody>
      <dsp:txXfrm>
        <a:off x="586859" y="1696282"/>
        <a:ext cx="2043316" cy="1247953"/>
      </dsp:txXfrm>
    </dsp:sp>
    <dsp:sp modelId="{03F35C02-4F0D-487C-BB4E-6BB67A981762}">
      <dsp:nvSpPr>
        <dsp:cNvPr id="0" name=""/>
        <dsp:cNvSpPr/>
      </dsp:nvSpPr>
      <dsp:spPr>
        <a:xfrm>
          <a:off x="294034" y="1326055"/>
          <a:ext cx="253999" cy="2651210"/>
        </a:xfrm>
        <a:custGeom>
          <a:avLst/>
          <a:gdLst/>
          <a:ahLst/>
          <a:cxnLst/>
          <a:rect l="0" t="0" r="0" b="0"/>
          <a:pathLst>
            <a:path>
              <a:moveTo>
                <a:pt x="0" y="0"/>
              </a:moveTo>
              <a:lnTo>
                <a:pt x="0" y="2651210"/>
              </a:lnTo>
              <a:lnTo>
                <a:pt x="253999" y="265121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6F472-8C12-4C72-8FC0-4D32A2089C29}">
      <dsp:nvSpPr>
        <dsp:cNvPr id="0" name=""/>
        <dsp:cNvSpPr/>
      </dsp:nvSpPr>
      <dsp:spPr>
        <a:xfrm>
          <a:off x="548033" y="3314463"/>
          <a:ext cx="2120968" cy="1325605"/>
        </a:xfrm>
        <a:prstGeom prst="roundRect">
          <a:avLst>
            <a:gd name="adj" fmla="val 10000"/>
          </a:avLst>
        </a:prstGeom>
        <a:solidFill>
          <a:srgbClr val="1F656E">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Arial" pitchFamily="34" charset="0"/>
              <a:cs typeface="Arial" pitchFamily="34" charset="0"/>
            </a:rPr>
            <a:t>Team assists staff in completing Tier II Referral Form</a:t>
          </a:r>
        </a:p>
        <a:p>
          <a:pPr marL="0" lvl="0" indent="0" algn="ctr" defTabSz="622300">
            <a:lnSpc>
              <a:spcPct val="90000"/>
            </a:lnSpc>
            <a:spcBef>
              <a:spcPct val="0"/>
            </a:spcBef>
            <a:spcAft>
              <a:spcPct val="35000"/>
            </a:spcAft>
            <a:buNone/>
          </a:pPr>
          <a:r>
            <a:rPr lang="en-US" sz="1400" kern="1200" dirty="0">
              <a:solidFill>
                <a:srgbClr val="FFFFFF"/>
              </a:solidFill>
              <a:latin typeface="Arial" pitchFamily="34" charset="0"/>
              <a:cs typeface="Arial" pitchFamily="34" charset="0"/>
            </a:rPr>
            <a:t>Observation completed</a:t>
          </a:r>
        </a:p>
      </dsp:txBody>
      <dsp:txXfrm>
        <a:off x="586859" y="3353289"/>
        <a:ext cx="2043316" cy="1247953"/>
      </dsp:txXfrm>
    </dsp:sp>
    <dsp:sp modelId="{423FE341-5A86-4B2C-8BA2-3F438D45234F}">
      <dsp:nvSpPr>
        <dsp:cNvPr id="0" name=""/>
        <dsp:cNvSpPr/>
      </dsp:nvSpPr>
      <dsp:spPr>
        <a:xfrm>
          <a:off x="294034" y="1326055"/>
          <a:ext cx="253999" cy="4308216"/>
        </a:xfrm>
        <a:custGeom>
          <a:avLst/>
          <a:gdLst/>
          <a:ahLst/>
          <a:cxnLst/>
          <a:rect l="0" t="0" r="0" b="0"/>
          <a:pathLst>
            <a:path>
              <a:moveTo>
                <a:pt x="0" y="0"/>
              </a:moveTo>
              <a:lnTo>
                <a:pt x="0" y="4308216"/>
              </a:lnTo>
              <a:lnTo>
                <a:pt x="253999" y="430821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747BA7-9EE6-439E-A2C1-1FB3F0D0AFF3}">
      <dsp:nvSpPr>
        <dsp:cNvPr id="0" name=""/>
        <dsp:cNvSpPr/>
      </dsp:nvSpPr>
      <dsp:spPr>
        <a:xfrm>
          <a:off x="548033" y="4971469"/>
          <a:ext cx="2120968" cy="1325605"/>
        </a:xfrm>
        <a:prstGeom prst="roundRect">
          <a:avLst>
            <a:gd name="adj" fmla="val 10000"/>
          </a:avLst>
        </a:prstGeom>
        <a:solidFill>
          <a:srgbClr val="1F656E">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Arial" pitchFamily="34" charset="0"/>
              <a:cs typeface="Arial" pitchFamily="34" charset="0"/>
            </a:rPr>
            <a:t>Tier II Team meets within one week and makes decision</a:t>
          </a:r>
        </a:p>
      </dsp:txBody>
      <dsp:txXfrm>
        <a:off x="586859" y="5010295"/>
        <a:ext cx="2043316" cy="1247953"/>
      </dsp:txXfrm>
    </dsp:sp>
    <dsp:sp modelId="{0BF11FE4-AE8E-41DD-B9EA-B7B5EDE1AF58}">
      <dsp:nvSpPr>
        <dsp:cNvPr id="0" name=""/>
        <dsp:cNvSpPr/>
      </dsp:nvSpPr>
      <dsp:spPr>
        <a:xfrm>
          <a:off x="3242829" y="450"/>
          <a:ext cx="2651210" cy="1325605"/>
        </a:xfrm>
        <a:prstGeom prst="roundRect">
          <a:avLst>
            <a:gd name="adj" fmla="val 10000"/>
          </a:avLst>
        </a:prstGeom>
        <a:solidFill>
          <a:srgbClr val="1F656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itchFamily="34" charset="0"/>
              <a:cs typeface="Arial" pitchFamily="34" charset="0"/>
            </a:rPr>
            <a:t>Teacher Nomination</a:t>
          </a:r>
        </a:p>
        <a:p>
          <a:pPr marL="0" lvl="0" indent="0" algn="ctr" defTabSz="622300">
            <a:lnSpc>
              <a:spcPct val="90000"/>
            </a:lnSpc>
            <a:spcBef>
              <a:spcPct val="0"/>
            </a:spcBef>
            <a:spcAft>
              <a:spcPct val="35000"/>
            </a:spcAft>
            <a:buNone/>
          </a:pPr>
          <a:r>
            <a:rPr lang="en-US" sz="1400" kern="1200" dirty="0">
              <a:latin typeface="Arial" pitchFamily="34" charset="0"/>
              <a:cs typeface="Arial" pitchFamily="34" charset="0"/>
            </a:rPr>
            <a:t>Problem Solving Team Referral</a:t>
          </a:r>
        </a:p>
        <a:p>
          <a:pPr marL="0" lvl="0" indent="0" algn="ctr" defTabSz="622300">
            <a:lnSpc>
              <a:spcPct val="90000"/>
            </a:lnSpc>
            <a:spcBef>
              <a:spcPct val="0"/>
            </a:spcBef>
            <a:spcAft>
              <a:spcPct val="35000"/>
            </a:spcAft>
            <a:buNone/>
          </a:pPr>
          <a:r>
            <a:rPr lang="en-US" sz="1400" kern="1200" dirty="0">
              <a:latin typeface="Arial" pitchFamily="34" charset="0"/>
              <a:cs typeface="Arial" pitchFamily="34" charset="0"/>
            </a:rPr>
            <a:t>Screening</a:t>
          </a:r>
        </a:p>
      </dsp:txBody>
      <dsp:txXfrm>
        <a:off x="3281655" y="39276"/>
        <a:ext cx="2573558" cy="1247953"/>
      </dsp:txXfrm>
    </dsp:sp>
    <dsp:sp modelId="{99515381-1E08-4467-934B-FBBD5352358C}">
      <dsp:nvSpPr>
        <dsp:cNvPr id="0" name=""/>
        <dsp:cNvSpPr/>
      </dsp:nvSpPr>
      <dsp:spPr>
        <a:xfrm>
          <a:off x="3507950" y="1326055"/>
          <a:ext cx="265121" cy="994203"/>
        </a:xfrm>
        <a:custGeom>
          <a:avLst/>
          <a:gdLst/>
          <a:ahLst/>
          <a:cxnLst/>
          <a:rect l="0" t="0" r="0" b="0"/>
          <a:pathLst>
            <a:path>
              <a:moveTo>
                <a:pt x="0" y="0"/>
              </a:moveTo>
              <a:lnTo>
                <a:pt x="0" y="994203"/>
              </a:lnTo>
              <a:lnTo>
                <a:pt x="265121" y="99420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DB5CA6-97EB-466E-B9EF-7299D0793467}">
      <dsp:nvSpPr>
        <dsp:cNvPr id="0" name=""/>
        <dsp:cNvSpPr/>
      </dsp:nvSpPr>
      <dsp:spPr>
        <a:xfrm>
          <a:off x="3773071" y="1657456"/>
          <a:ext cx="2120968" cy="1325605"/>
        </a:xfrm>
        <a:prstGeom prst="roundRect">
          <a:avLst>
            <a:gd name="adj" fmla="val 10000"/>
          </a:avLst>
        </a:prstGeom>
        <a:solidFill>
          <a:srgbClr val="1F656E">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Arial" pitchFamily="34" charset="0"/>
              <a:cs typeface="Arial" pitchFamily="34" charset="0"/>
            </a:rPr>
            <a:t>Document behaviors and interventions </a:t>
          </a:r>
        </a:p>
      </dsp:txBody>
      <dsp:txXfrm>
        <a:off x="3811897" y="1696282"/>
        <a:ext cx="2043316" cy="1247953"/>
      </dsp:txXfrm>
    </dsp:sp>
    <dsp:sp modelId="{884708E7-10E5-4CB5-9AAB-B6C8960673C4}">
      <dsp:nvSpPr>
        <dsp:cNvPr id="0" name=""/>
        <dsp:cNvSpPr/>
      </dsp:nvSpPr>
      <dsp:spPr>
        <a:xfrm>
          <a:off x="3507950" y="1326055"/>
          <a:ext cx="265121" cy="2651210"/>
        </a:xfrm>
        <a:custGeom>
          <a:avLst/>
          <a:gdLst/>
          <a:ahLst/>
          <a:cxnLst/>
          <a:rect l="0" t="0" r="0" b="0"/>
          <a:pathLst>
            <a:path>
              <a:moveTo>
                <a:pt x="0" y="0"/>
              </a:moveTo>
              <a:lnTo>
                <a:pt x="0" y="2651210"/>
              </a:lnTo>
              <a:lnTo>
                <a:pt x="265121" y="265121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63715-FAB3-4C0B-B0CC-BCBACE7EDEEF}">
      <dsp:nvSpPr>
        <dsp:cNvPr id="0" name=""/>
        <dsp:cNvSpPr/>
      </dsp:nvSpPr>
      <dsp:spPr>
        <a:xfrm>
          <a:off x="3773071" y="3314463"/>
          <a:ext cx="2120968" cy="1325605"/>
        </a:xfrm>
        <a:prstGeom prst="roundRect">
          <a:avLst>
            <a:gd name="adj" fmla="val 10000"/>
          </a:avLst>
        </a:prstGeom>
        <a:solidFill>
          <a:srgbClr val="1F656E">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Arial" pitchFamily="34" charset="0"/>
              <a:cs typeface="Arial" pitchFamily="34" charset="0"/>
            </a:rPr>
            <a:t>Teacher completes Tier II Referral Form</a:t>
          </a:r>
        </a:p>
        <a:p>
          <a:pPr marL="0" lvl="0" indent="0" algn="ctr" defTabSz="622300">
            <a:lnSpc>
              <a:spcPct val="90000"/>
            </a:lnSpc>
            <a:spcBef>
              <a:spcPct val="0"/>
            </a:spcBef>
            <a:spcAft>
              <a:spcPct val="35000"/>
            </a:spcAft>
            <a:buNone/>
          </a:pPr>
          <a:r>
            <a:rPr lang="en-US" sz="1400" kern="1200" dirty="0">
              <a:solidFill>
                <a:srgbClr val="FFFFFF"/>
              </a:solidFill>
              <a:latin typeface="Arial" pitchFamily="34" charset="0"/>
              <a:cs typeface="Arial" pitchFamily="34" charset="0"/>
            </a:rPr>
            <a:t>Observation completed</a:t>
          </a:r>
        </a:p>
      </dsp:txBody>
      <dsp:txXfrm>
        <a:off x="3811897" y="3353289"/>
        <a:ext cx="2043316" cy="1247953"/>
      </dsp:txXfrm>
    </dsp:sp>
    <dsp:sp modelId="{B3A434E5-880C-42BC-A83A-2046AD4A4A2E}">
      <dsp:nvSpPr>
        <dsp:cNvPr id="0" name=""/>
        <dsp:cNvSpPr/>
      </dsp:nvSpPr>
      <dsp:spPr>
        <a:xfrm>
          <a:off x="3507950" y="1326055"/>
          <a:ext cx="265121" cy="4308216"/>
        </a:xfrm>
        <a:custGeom>
          <a:avLst/>
          <a:gdLst/>
          <a:ahLst/>
          <a:cxnLst/>
          <a:rect l="0" t="0" r="0" b="0"/>
          <a:pathLst>
            <a:path>
              <a:moveTo>
                <a:pt x="0" y="0"/>
              </a:moveTo>
              <a:lnTo>
                <a:pt x="0" y="4308216"/>
              </a:lnTo>
              <a:lnTo>
                <a:pt x="265121" y="430821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3FF451-C4A1-4871-B226-ACFCC413A11A}">
      <dsp:nvSpPr>
        <dsp:cNvPr id="0" name=""/>
        <dsp:cNvSpPr/>
      </dsp:nvSpPr>
      <dsp:spPr>
        <a:xfrm>
          <a:off x="3773071" y="4971469"/>
          <a:ext cx="2120968" cy="1325605"/>
        </a:xfrm>
        <a:prstGeom prst="roundRect">
          <a:avLst>
            <a:gd name="adj" fmla="val 10000"/>
          </a:avLst>
        </a:prstGeom>
        <a:solidFill>
          <a:srgbClr val="1F656E">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Arial" pitchFamily="34" charset="0"/>
              <a:cs typeface="Arial" pitchFamily="34" charset="0"/>
            </a:rPr>
            <a:t>Tier II Team meets within one week and makes decision</a:t>
          </a:r>
        </a:p>
      </dsp:txBody>
      <dsp:txXfrm>
        <a:off x="3811897" y="5010295"/>
        <a:ext cx="2043316" cy="1247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1A9F2-C509-E14C-BBC3-122028B7AA87}">
      <dsp:nvSpPr>
        <dsp:cNvPr id="0" name=""/>
        <dsp:cNvSpPr/>
      </dsp:nvSpPr>
      <dsp:spPr>
        <a:xfrm>
          <a:off x="57527" y="117488"/>
          <a:ext cx="69610" cy="348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546" y="118507"/>
        <a:ext cx="67572" cy="32767"/>
      </dsp:txXfrm>
    </dsp:sp>
    <dsp:sp modelId="{B54D7E34-688B-A740-B21B-77F700FA51D6}">
      <dsp:nvSpPr>
        <dsp:cNvPr id="0" name=""/>
        <dsp:cNvSpPr/>
      </dsp:nvSpPr>
      <dsp:spPr>
        <a:xfrm rot="3600000">
          <a:off x="102934" y="178575"/>
          <a:ext cx="36271" cy="12181"/>
        </a:xfrm>
        <a:prstGeom prst="lef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588" y="181011"/>
        <a:ext cx="28963" cy="7309"/>
      </dsp:txXfrm>
    </dsp:sp>
    <dsp:sp modelId="{58CE3DBA-C7E5-1F4F-8315-7ABB62DC0734}">
      <dsp:nvSpPr>
        <dsp:cNvPr id="0" name=""/>
        <dsp:cNvSpPr/>
      </dsp:nvSpPr>
      <dsp:spPr>
        <a:xfrm>
          <a:off x="115002" y="217038"/>
          <a:ext cx="69610" cy="348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021" y="218057"/>
        <a:ext cx="67572" cy="32767"/>
      </dsp:txXfrm>
    </dsp:sp>
    <dsp:sp modelId="{D8867F46-AE88-C645-9CF1-8620F9FE8111}">
      <dsp:nvSpPr>
        <dsp:cNvPr id="0" name=""/>
        <dsp:cNvSpPr/>
      </dsp:nvSpPr>
      <dsp:spPr>
        <a:xfrm rot="10800000">
          <a:off x="74197" y="228349"/>
          <a:ext cx="36271" cy="12181"/>
        </a:xfrm>
        <a:prstGeom prst="lef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7851" y="230785"/>
        <a:ext cx="28963" cy="7309"/>
      </dsp:txXfrm>
    </dsp:sp>
    <dsp:sp modelId="{140D53C2-08A5-1B44-A50B-66341B428DAF}">
      <dsp:nvSpPr>
        <dsp:cNvPr id="0" name=""/>
        <dsp:cNvSpPr/>
      </dsp:nvSpPr>
      <dsp:spPr>
        <a:xfrm>
          <a:off x="52" y="217038"/>
          <a:ext cx="69610" cy="348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71" y="218057"/>
        <a:ext cx="67572" cy="32767"/>
      </dsp:txXfrm>
    </dsp:sp>
    <dsp:sp modelId="{5EEA033D-5D25-5346-A522-B146FDD275F2}">
      <dsp:nvSpPr>
        <dsp:cNvPr id="0" name=""/>
        <dsp:cNvSpPr/>
      </dsp:nvSpPr>
      <dsp:spPr>
        <a:xfrm rot="18000000">
          <a:off x="45459" y="178575"/>
          <a:ext cx="36271" cy="12181"/>
        </a:xfrm>
        <a:prstGeom prst="lef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13" y="181011"/>
        <a:ext cx="28963" cy="73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F4830-A2B5-924A-B7B2-3AA0090367C9}">
      <dsp:nvSpPr>
        <dsp:cNvPr id="0" name=""/>
        <dsp:cNvSpPr/>
      </dsp:nvSpPr>
      <dsp:spPr>
        <a:xfrm>
          <a:off x="3041533" y="2396267"/>
          <a:ext cx="2010632" cy="2010632"/>
        </a:xfrm>
        <a:prstGeom prst="ellipse">
          <a:avLst/>
        </a:prstGeom>
        <a:solidFill>
          <a:srgbClr val="00B0F0"/>
        </a:soli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Student Progress</a:t>
          </a:r>
        </a:p>
      </dsp:txBody>
      <dsp:txXfrm>
        <a:off x="3335983" y="2690717"/>
        <a:ext cx="1421732" cy="1421732"/>
      </dsp:txXfrm>
    </dsp:sp>
    <dsp:sp modelId="{B8A53A7B-F7C8-054A-89F1-FC238B3300C5}">
      <dsp:nvSpPr>
        <dsp:cNvPr id="0" name=""/>
        <dsp:cNvSpPr/>
      </dsp:nvSpPr>
      <dsp:spPr>
        <a:xfrm rot="13024577">
          <a:off x="1862247" y="2140883"/>
          <a:ext cx="1421049" cy="573030"/>
        </a:xfrm>
        <a:prstGeom prst="leftArrow">
          <a:avLst>
            <a:gd name="adj1" fmla="val 60000"/>
            <a:gd name="adj2" fmla="val 50000"/>
          </a:avLst>
        </a:prstGeom>
        <a:solidFill>
          <a:schemeClr val="accent2"/>
        </a:soli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5A617458-60C7-BF40-AB4F-DABFE5497051}">
      <dsp:nvSpPr>
        <dsp:cNvPr id="0" name=""/>
        <dsp:cNvSpPr/>
      </dsp:nvSpPr>
      <dsp:spPr>
        <a:xfrm>
          <a:off x="1089976" y="1124878"/>
          <a:ext cx="1910101" cy="1528081"/>
        </a:xfrm>
        <a:prstGeom prst="roundRect">
          <a:avLst>
            <a:gd name="adj" fmla="val 10000"/>
          </a:avLst>
        </a:prstGeom>
        <a:solidFill>
          <a:srgbClr val="FF0000"/>
        </a:soli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Prevent</a:t>
          </a:r>
        </a:p>
        <a:p>
          <a:pPr marL="0" lvl="0" indent="0" algn="ctr" defTabSz="1066800">
            <a:lnSpc>
              <a:spcPct val="90000"/>
            </a:lnSpc>
            <a:spcBef>
              <a:spcPct val="0"/>
            </a:spcBef>
            <a:spcAft>
              <a:spcPct val="35000"/>
            </a:spcAft>
            <a:buNone/>
          </a:pPr>
          <a:r>
            <a:rPr lang="en-US" sz="2400" b="1" kern="1200" dirty="0">
              <a:solidFill>
                <a:schemeClr val="tx1"/>
              </a:solidFill>
            </a:rPr>
            <a:t> </a:t>
          </a:r>
          <a:r>
            <a:rPr lang="en-US" sz="2200" kern="1200" dirty="0">
              <a:solidFill>
                <a:schemeClr val="tx1"/>
              </a:solidFill>
            </a:rPr>
            <a:t>Problem Behavior</a:t>
          </a:r>
        </a:p>
      </dsp:txBody>
      <dsp:txXfrm>
        <a:off x="1134732" y="1169634"/>
        <a:ext cx="1820589" cy="1438569"/>
      </dsp:txXfrm>
    </dsp:sp>
    <dsp:sp modelId="{7E747807-086E-8040-A4C8-2D604AF85B84}">
      <dsp:nvSpPr>
        <dsp:cNvPr id="0" name=""/>
        <dsp:cNvSpPr/>
      </dsp:nvSpPr>
      <dsp:spPr>
        <a:xfrm rot="16404285">
          <a:off x="3384910" y="1250194"/>
          <a:ext cx="1545777" cy="573030"/>
        </a:xfrm>
        <a:prstGeom prst="leftArrow">
          <a:avLst>
            <a:gd name="adj1" fmla="val 60000"/>
            <a:gd name="adj2" fmla="val 50000"/>
          </a:avLst>
        </a:prstGeom>
        <a:solidFill>
          <a:srgbClr val="FFFF00"/>
        </a:soli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8E0DCAAE-943F-8F4D-95F1-5916ABED2C52}">
      <dsp:nvSpPr>
        <dsp:cNvPr id="0" name=""/>
        <dsp:cNvSpPr/>
      </dsp:nvSpPr>
      <dsp:spPr>
        <a:xfrm>
          <a:off x="3072872" y="1145"/>
          <a:ext cx="2261655" cy="1528081"/>
        </a:xfrm>
        <a:prstGeom prst="roundRect">
          <a:avLst>
            <a:gd name="adj" fmla="val 10000"/>
          </a:avLst>
        </a:prstGeom>
        <a:solidFill>
          <a:srgbClr val="FFFF00"/>
        </a:solidFill>
        <a:ln>
          <a:solidFill>
            <a:schemeClr val="accent1"/>
          </a:solid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Teach </a:t>
          </a:r>
        </a:p>
        <a:p>
          <a:pPr marL="0" lvl="0" indent="0" algn="ctr" defTabSz="1066800">
            <a:lnSpc>
              <a:spcPct val="90000"/>
            </a:lnSpc>
            <a:spcBef>
              <a:spcPct val="0"/>
            </a:spcBef>
            <a:spcAft>
              <a:spcPct val="35000"/>
            </a:spcAft>
            <a:buNone/>
          </a:pPr>
          <a:r>
            <a:rPr lang="en-US" sz="2200" kern="1200" dirty="0">
              <a:solidFill>
                <a:schemeClr val="tx1"/>
              </a:solidFill>
            </a:rPr>
            <a:t>Desired or Replacement Behavior</a:t>
          </a:r>
        </a:p>
      </dsp:txBody>
      <dsp:txXfrm>
        <a:off x="3117628" y="45901"/>
        <a:ext cx="2172143" cy="1438569"/>
      </dsp:txXfrm>
    </dsp:sp>
    <dsp:sp modelId="{C294478C-87BD-EE4F-BBFC-4AEF9898B62C}">
      <dsp:nvSpPr>
        <dsp:cNvPr id="0" name=""/>
        <dsp:cNvSpPr/>
      </dsp:nvSpPr>
      <dsp:spPr>
        <a:xfrm rot="19610675">
          <a:off x="4618941" y="2057348"/>
          <a:ext cx="1663682" cy="573030"/>
        </a:xfrm>
        <a:prstGeom prst="leftArrow">
          <a:avLst>
            <a:gd name="adj1" fmla="val 60000"/>
            <a:gd name="adj2" fmla="val 50000"/>
          </a:avLst>
        </a:prstGeom>
        <a:solidFill>
          <a:srgbClr val="00B050"/>
        </a:soli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6732B4DA-427A-4844-BC5F-63A744C4D87C}">
      <dsp:nvSpPr>
        <dsp:cNvPr id="0" name=""/>
        <dsp:cNvSpPr/>
      </dsp:nvSpPr>
      <dsp:spPr>
        <a:xfrm>
          <a:off x="5407321" y="1124878"/>
          <a:ext cx="1910101" cy="1528081"/>
        </a:xfrm>
        <a:prstGeom prst="roundRect">
          <a:avLst>
            <a:gd name="adj" fmla="val 10000"/>
          </a:avLst>
        </a:prstGeom>
        <a:solidFill>
          <a:srgbClr val="00B050"/>
        </a:soli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Reinforce</a:t>
          </a:r>
        </a:p>
        <a:p>
          <a:pPr marL="0" lvl="0" indent="0" algn="ctr" defTabSz="1022350">
            <a:lnSpc>
              <a:spcPct val="90000"/>
            </a:lnSpc>
            <a:spcBef>
              <a:spcPct val="0"/>
            </a:spcBef>
            <a:spcAft>
              <a:spcPct val="35000"/>
            </a:spcAft>
            <a:buNone/>
          </a:pPr>
          <a:r>
            <a:rPr lang="en-US" sz="2300" b="1" kern="1200" dirty="0">
              <a:solidFill>
                <a:schemeClr val="tx1"/>
              </a:solidFill>
            </a:rPr>
            <a:t> </a:t>
          </a:r>
          <a:r>
            <a:rPr lang="en-US" sz="2300" kern="1200" dirty="0">
              <a:solidFill>
                <a:schemeClr val="tx1"/>
              </a:solidFill>
            </a:rPr>
            <a:t>Emerging Desired Behaviors</a:t>
          </a:r>
        </a:p>
      </dsp:txBody>
      <dsp:txXfrm>
        <a:off x="5452077" y="1169634"/>
        <a:ext cx="1820589" cy="143856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5272DD-1F9C-E944-8C76-7E0B7546FE3F}" type="datetimeFigureOut">
              <a:rPr lang="en-US" smtClean="0"/>
              <a:t>6/17/19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AFC373-3D65-AA45-A3CD-E771D019C70F}" type="slidenum">
              <a:rPr lang="en-US" smtClean="0"/>
              <a:t>‹#›</a:t>
            </a:fld>
            <a:endParaRPr lang="en-US"/>
          </a:p>
        </p:txBody>
      </p:sp>
    </p:spTree>
    <p:extLst>
      <p:ext uri="{BB962C8B-B14F-4D97-AF65-F5344CB8AC3E}">
        <p14:creationId xmlns:p14="http://schemas.microsoft.com/office/powerpoint/2010/main" val="528433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123E1-2EED-894E-9C86-1F460F8070EA}" type="datetimeFigureOut">
              <a:rPr lang="en-US" smtClean="0"/>
              <a:t>6/17/19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0DB01-0289-624E-9D18-495F90667B63}" type="slidenum">
              <a:rPr lang="en-US" smtClean="0"/>
              <a:t>‹#›</a:t>
            </a:fld>
            <a:endParaRPr lang="en-US"/>
          </a:p>
        </p:txBody>
      </p:sp>
    </p:spTree>
    <p:extLst>
      <p:ext uri="{BB962C8B-B14F-4D97-AF65-F5344CB8AC3E}">
        <p14:creationId xmlns:p14="http://schemas.microsoft.com/office/powerpoint/2010/main" val="2037770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z6MtVtRSXMs"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youtu.be/ABGBn87HCe4"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CC86C17-7C2B-8C49-9F0F-0FC41C3A12BD}" type="slidenum">
              <a:rPr lang="en-US" altLang="en-US" sz="1200"/>
              <a:pPr/>
              <a:t>2</a:t>
            </a:fld>
            <a:endParaRPr lang="en-US" altLang="en-US" sz="1200"/>
          </a:p>
        </p:txBody>
      </p:sp>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en-US" dirty="0"/>
              <a:t>BW </a:t>
            </a:r>
          </a:p>
          <a:p>
            <a:pPr eaLnBrk="1" hangingPunct="1"/>
            <a:r>
              <a:rPr lang="en-US" altLang="en-US" dirty="0"/>
              <a:t>5 minutes pair-share then whole group share 10 min- </a:t>
            </a:r>
          </a:p>
          <a:p>
            <a:pPr eaLnBrk="1" hangingPunct="1"/>
            <a:r>
              <a:rPr lang="en-US" altLang="en-US" dirty="0"/>
              <a:t>Draw from article, experience, visit……Record on large post it.</a:t>
            </a:r>
          </a:p>
        </p:txBody>
      </p:sp>
    </p:spTree>
    <p:extLst>
      <p:ext uri="{BB962C8B-B14F-4D97-AF65-F5344CB8AC3E}">
        <p14:creationId xmlns:p14="http://schemas.microsoft.com/office/powerpoint/2010/main" val="1788231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8BD434-F766-D84F-BF20-02370CFDC909}" type="slidenum">
              <a:rPr lang="en-US" smtClean="0"/>
              <a:t>15</a:t>
            </a:fld>
            <a:endParaRPr lang="en-US"/>
          </a:p>
        </p:txBody>
      </p:sp>
    </p:spTree>
    <p:extLst>
      <p:ext uri="{BB962C8B-B14F-4D97-AF65-F5344CB8AC3E}">
        <p14:creationId xmlns:p14="http://schemas.microsoft.com/office/powerpoint/2010/main" val="3316006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added this just to help put tier 2 in perspective, do you think we need it? It also completes an intro to the model. But if for time </a:t>
            </a:r>
            <a:r>
              <a:rPr lang="en-US" dirty="0" err="1"/>
              <a:t>etc</a:t>
            </a:r>
            <a:r>
              <a:rPr lang="en-US" dirty="0"/>
              <a:t>- we can let it </a:t>
            </a:r>
            <a:r>
              <a:rPr lang="en-US" dirty="0" err="1"/>
              <a:t>gol</a:t>
            </a:r>
            <a:r>
              <a:rPr lang="en-US"/>
              <a:t> </a:t>
            </a:r>
          </a:p>
        </p:txBody>
      </p:sp>
      <p:sp>
        <p:nvSpPr>
          <p:cNvPr id="4" name="Slide Number Placeholder 3"/>
          <p:cNvSpPr>
            <a:spLocks noGrp="1"/>
          </p:cNvSpPr>
          <p:nvPr>
            <p:ph type="sldNum" sz="quarter" idx="5"/>
          </p:nvPr>
        </p:nvSpPr>
        <p:spPr/>
        <p:txBody>
          <a:bodyPr/>
          <a:lstStyle/>
          <a:p>
            <a:fld id="{A08BD434-F766-D84F-BF20-02370CFDC909}" type="slidenum">
              <a:rPr lang="en-US" smtClean="0"/>
              <a:t>16</a:t>
            </a:fld>
            <a:endParaRPr lang="en-US"/>
          </a:p>
        </p:txBody>
      </p:sp>
    </p:spTree>
    <p:extLst>
      <p:ext uri="{BB962C8B-B14F-4D97-AF65-F5344CB8AC3E}">
        <p14:creationId xmlns:p14="http://schemas.microsoft.com/office/powerpoint/2010/main" val="1345580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B1FD4E07-369F-9A4F-8C04-4A8A1EFE056D}" type="slidenum">
              <a:rPr lang="en-US" sz="1200"/>
              <a:pPr/>
              <a:t>17</a:t>
            </a:fld>
            <a:endParaRPr lang="en-US" sz="1200"/>
          </a:p>
        </p:txBody>
      </p:sp>
      <p:sp>
        <p:nvSpPr>
          <p:cNvPr id="45059" name="Rectangle 2"/>
          <p:cNvSpPr>
            <a:spLocks noGrp="1" noRot="1" noChangeAspect="1" noChangeArrowheads="1" noTextEdit="1"/>
          </p:cNvSpPr>
          <p:nvPr>
            <p:ph type="sldImg"/>
          </p:nvPr>
        </p:nvSpPr>
        <p:spPr>
          <a:xfrm>
            <a:off x="1143000" y="685800"/>
            <a:ext cx="4572000" cy="342900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234"/>
          <p:cNvSpPr>
            <a:spLocks noGrp="1" noRot="1" noChangeAspect="1" noTextEdit="1"/>
          </p:cNvSpPr>
          <p:nvPr>
            <p:ph type="sldImg" idx="2"/>
          </p:nvPr>
        </p:nvSpPr>
        <p:spPr>
          <a:xfrm>
            <a:off x="1069975" y="663575"/>
            <a:ext cx="4421188" cy="3316288"/>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12700" cap="flat">
            <a:round/>
            <a:headEnd type="none" w="med" len="med"/>
            <a:tailEnd type="none" w="med" len="med"/>
          </a:ln>
        </p:spPr>
      </p:sp>
      <p:sp>
        <p:nvSpPr>
          <p:cNvPr id="39938" name="Shape 235"/>
          <p:cNvSpPr>
            <a:spLocks noGrp="1"/>
          </p:cNvSpPr>
          <p:nvPr>
            <p:ph type="body" idx="1"/>
          </p:nvPr>
        </p:nvSpPr>
        <p:spPr>
          <a:xfrm>
            <a:off x="655638" y="4200525"/>
            <a:ext cx="5248275" cy="39782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992" tIns="43984" rIns="87992" bIns="43984"/>
          <a:lstStyle/>
          <a:p>
            <a:r>
              <a:rPr lang="en-US" altLang="en-US" sz="1700" dirty="0"/>
              <a:t>At the bottom of the triangle we are teaching and asking kids to change their behavior.  At the top we are changing our own.</a:t>
            </a:r>
          </a:p>
        </p:txBody>
      </p:sp>
      <p:sp>
        <p:nvSpPr>
          <p:cNvPr id="39939" name="Shape 236"/>
          <p:cNvSpPr>
            <a:spLocks noGrp="1"/>
          </p:cNvSpPr>
          <p:nvPr>
            <p:ph type="sldNum" sz="quarter" idx="5"/>
          </p:nvPr>
        </p:nvSpPr>
        <p:spPr>
          <a:xfrm>
            <a:off x="3716338" y="8397875"/>
            <a:ext cx="2843212" cy="4429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992" tIns="43984" rIns="87992" bIns="43984"/>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buSzPct val="25000"/>
            </a:pPr>
            <a:r>
              <a:rPr lang="en-US" altLang="en-US" sz="1200">
                <a:solidFill>
                  <a:srgbClr val="000000"/>
                </a:solidFill>
              </a:rPr>
              <a:t> </a:t>
            </a:r>
          </a:p>
        </p:txBody>
      </p:sp>
    </p:spTree>
    <p:extLst>
      <p:ext uri="{BB962C8B-B14F-4D97-AF65-F5344CB8AC3E}">
        <p14:creationId xmlns:p14="http://schemas.microsoft.com/office/powerpoint/2010/main" val="1521859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2700ECE-567A-9A41-9E2B-1D002360B841}" type="slidenum">
              <a:rPr lang="en-US"/>
              <a:pPr/>
              <a:t>22</a:t>
            </a:fld>
            <a:endParaRPr lang="en-US"/>
          </a:p>
        </p:txBody>
      </p:sp>
      <p:sp>
        <p:nvSpPr>
          <p:cNvPr id="3686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2A870BC-D561-C14D-B7BC-FD22836D0C33}" type="slidenum">
              <a:rPr lang="en-US" sz="1200"/>
              <a:pPr algn="r"/>
              <a:t>22</a:t>
            </a:fld>
            <a:endParaRPr lang="en-US" sz="1200"/>
          </a:p>
        </p:txBody>
      </p:sp>
      <p:sp>
        <p:nvSpPr>
          <p:cNvPr id="36868" name="Rectangle 2"/>
          <p:cNvSpPr>
            <a:spLocks noGrp="1" noRot="1" noChangeAspect="1" noChangeArrowheads="1" noTextEdit="1"/>
          </p:cNvSpPr>
          <p:nvPr>
            <p:ph type="sldImg"/>
          </p:nvPr>
        </p:nvSpPr>
        <p:spPr>
          <a:xfrm>
            <a:off x="1371600" y="1143000"/>
            <a:ext cx="4114800" cy="3086100"/>
          </a:xfrm>
          <a:solidFill>
            <a:srgbClr val="FFFFFF"/>
          </a:solidFill>
          <a:ln/>
        </p:spPr>
      </p:sp>
      <p:sp>
        <p:nvSpPr>
          <p:cNvPr id="36869" name="Rectangle 3"/>
          <p:cNvSpPr>
            <a:spLocks noGrp="1" noChangeArrowheads="1"/>
          </p:cNvSpPr>
          <p:nvPr>
            <p:ph type="body" idx="1"/>
          </p:nvPr>
        </p:nvSpPr>
        <p:spPr>
          <a:no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60051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May include academics, or may be separate</a:t>
            </a:r>
          </a:p>
          <a:p>
            <a:endParaRPr lang="en-US" dirty="0"/>
          </a:p>
        </p:txBody>
      </p:sp>
      <p:sp>
        <p:nvSpPr>
          <p:cNvPr id="4" name="Slide Number Placeholder 3"/>
          <p:cNvSpPr>
            <a:spLocks noGrp="1"/>
          </p:cNvSpPr>
          <p:nvPr>
            <p:ph type="sldNum" sz="quarter" idx="10"/>
          </p:nvPr>
        </p:nvSpPr>
        <p:spPr/>
        <p:txBody>
          <a:bodyPr/>
          <a:lstStyle/>
          <a:p>
            <a:fld id="{65E0DB01-0289-624E-9D18-495F90667B63}" type="slidenum">
              <a:rPr lang="en-US" smtClean="0"/>
              <a:t>28</a:t>
            </a:fld>
            <a:endParaRPr lang="en-US"/>
          </a:p>
        </p:txBody>
      </p:sp>
    </p:spTree>
    <p:extLst>
      <p:ext uri="{BB962C8B-B14F-4D97-AF65-F5344CB8AC3E}">
        <p14:creationId xmlns:p14="http://schemas.microsoft.com/office/powerpoint/2010/main" val="2044099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7" tIns="45709" rIns="91417" bIns="45709" anchor="b"/>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81794D3-CFCC-814B-96EE-3E12DDDE8DA7}" type="slidenum">
              <a:rPr lang="en-US" sz="1200">
                <a:cs typeface="Arial" charset="0"/>
              </a:rPr>
              <a:pPr algn="r" eaLnBrk="1" hangingPunct="1"/>
              <a:t>30</a:t>
            </a:fld>
            <a:endParaRPr lang="en-US" sz="1200">
              <a:cs typeface="Arial" charset="0"/>
            </a:endParaRPr>
          </a:p>
        </p:txBody>
      </p:sp>
      <p:sp>
        <p:nvSpPr>
          <p:cNvPr id="60418"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7" tIns="45709" rIns="91417" bIns="45709" anchor="b"/>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algn="r"/>
            <a:fld id="{F4B348E7-47E4-6C40-8EDD-384BEC7C0170}" type="slidenum">
              <a:rPr lang="en-US" sz="1200">
                <a:ea typeface="MS PGothic" charset="0"/>
                <a:cs typeface="MS PGothic" charset="0"/>
              </a:rPr>
              <a:pPr algn="r"/>
              <a:t>30</a:t>
            </a:fld>
            <a:endParaRPr lang="en-US" sz="1200">
              <a:ea typeface="MS PGothic" charset="0"/>
              <a:cs typeface="MS PGothic" charset="0"/>
            </a:endParaRPr>
          </a:p>
        </p:txBody>
      </p:sp>
      <p:sp>
        <p:nvSpPr>
          <p:cNvPr id="158724" name="Rectangle 2"/>
          <p:cNvSpPr>
            <a:spLocks noGrp="1" noRot="1" noChangeAspect="1" noChangeArrowheads="1" noTextEdit="1"/>
          </p:cNvSpPr>
          <p:nvPr>
            <p:ph type="sldImg"/>
          </p:nvPr>
        </p:nvSpPr>
        <p:spPr>
          <a:xfrm>
            <a:off x="1371600" y="1143000"/>
            <a:ext cx="4114800" cy="3086100"/>
          </a:xfrm>
          <a:solidFill>
            <a:srgbClr val="FFFFFF"/>
          </a:solidFill>
          <a:ln/>
        </p:spPr>
      </p:sp>
      <p:sp>
        <p:nvSpPr>
          <p:cNvPr id="60420" name="Rectangle 3"/>
          <p:cNvSpPr>
            <a:spLocks noGrp="1" noChangeArrowheads="1"/>
          </p:cNvSpPr>
          <p:nvPr>
            <p:ph type="body" idx="1"/>
          </p:nvPr>
        </p:nvSpPr>
        <p:spPr>
          <a:xfrm>
            <a:off x="914711" y="4344025"/>
            <a:ext cx="5028579" cy="4114488"/>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https://youtu.be/z6MtVtRSXMs</a:t>
            </a:r>
            <a:endParaRPr lang="en-US"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hlinkClick r:id="rId4"/>
              </a:rPr>
              <a:t>https://youtu.be/ABGBn87HCe4</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5E0DB01-0289-624E-9D18-495F90667B63}" type="slidenum">
              <a:rPr lang="en-US" smtClean="0"/>
              <a:t>38</a:t>
            </a:fld>
            <a:endParaRPr lang="en-US"/>
          </a:p>
        </p:txBody>
      </p:sp>
    </p:spTree>
    <p:extLst>
      <p:ext uri="{BB962C8B-B14F-4D97-AF65-F5344CB8AC3E}">
        <p14:creationId xmlns:p14="http://schemas.microsoft.com/office/powerpoint/2010/main" val="3860313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ea typeface="ＭＳ Ｐゴシック" pitchFamily="34" charset="-128"/>
              </a:rPr>
              <a:t>A major conceptual shift. This puts the problem in the context of alterable variables and moves it outside of the student. When the focus of team meetings is on the discovery of instructional changes that will enable learning, the content of the meeting is quite different from one focused on the discovery of a disability.</a:t>
            </a:r>
          </a:p>
          <a:p>
            <a:pPr>
              <a:spcBef>
                <a:spcPct val="0"/>
              </a:spcBef>
            </a:pPr>
            <a:endParaRPr lang="en-US" dirty="0">
              <a:ea typeface="ＭＳ Ｐゴシック" pitchFamily="34" charset="-128"/>
            </a:endParaRPr>
          </a:p>
          <a:p>
            <a:pPr>
              <a:spcBef>
                <a:spcPct val="0"/>
              </a:spcBef>
            </a:pPr>
            <a:r>
              <a:rPr lang="en-US" dirty="0">
                <a:ea typeface="ＭＳ Ｐゴシック" pitchFamily="34" charset="-128"/>
              </a:rPr>
              <a:t>(*Sometimes allowing time for discussion of this slide can bring about significant “</a:t>
            </a:r>
            <a:r>
              <a:rPr lang="en-US" dirty="0" err="1">
                <a:ea typeface="ＭＳ Ｐゴシック" pitchFamily="34" charset="-128"/>
              </a:rPr>
              <a:t>aha”s</a:t>
            </a:r>
            <a:r>
              <a:rPr lang="en-US" dirty="0">
                <a:ea typeface="ＭＳ Ｐゴシック" pitchFamily="34" charset="-128"/>
              </a:rPr>
              <a:t>.) </a:t>
            </a:r>
          </a:p>
          <a:p>
            <a:pPr>
              <a:spcBef>
                <a:spcPct val="0"/>
              </a:spcBef>
            </a:pPr>
            <a:endParaRPr lang="en-US" dirty="0">
              <a:ea typeface="ＭＳ Ｐゴシック" pitchFamily="34" charset="-128"/>
            </a:endParaRPr>
          </a:p>
          <a:p>
            <a:pPr>
              <a:spcBef>
                <a:spcPct val="0"/>
              </a:spcBef>
            </a:pPr>
            <a:endParaRPr lang="en-US" dirty="0">
              <a:ea typeface="ＭＳ Ｐゴシック" pitchFamily="34" charset="-128"/>
            </a:endParaRPr>
          </a:p>
          <a:p>
            <a:pPr>
              <a:spcBef>
                <a:spcPct val="0"/>
              </a:spcBef>
            </a:pPr>
            <a:r>
              <a:rPr lang="en-US" dirty="0">
                <a:ea typeface="ＭＳ Ｐゴシック" pitchFamily="34" charset="-128"/>
              </a:rPr>
              <a:t>Remember our MTSS</a:t>
            </a:r>
            <a:r>
              <a:rPr lang="en-US" baseline="0" dirty="0">
                <a:ea typeface="ＭＳ Ｐゴシック" pitchFamily="34" charset="-128"/>
              </a:rPr>
              <a:t> approach where we are focusing on what we can do or what supports (i.e. instructional changes) we can put in place to help the student be successful.  This is a</a:t>
            </a:r>
            <a:r>
              <a:rPr lang="en-US" dirty="0">
                <a:ea typeface="ＭＳ Ｐゴシック" pitchFamily="34" charset="-128"/>
              </a:rPr>
              <a:t> major conceptual shift</a:t>
            </a:r>
            <a:r>
              <a:rPr lang="en-US" b="1" dirty="0">
                <a:ea typeface="ＭＳ Ｐゴシック" pitchFamily="34" charset="-128"/>
              </a:rPr>
              <a:t>. This puts the problem in the context of alterable variables and moves it outside of the student</a:t>
            </a:r>
            <a:endParaRPr lang="en-US" dirty="0">
              <a:ea typeface="ＭＳ Ｐゴシック" pitchFamily="34" charset="-128"/>
            </a:endParaRPr>
          </a:p>
          <a:p>
            <a:pPr>
              <a:spcBef>
                <a:spcPct val="0"/>
              </a:spcBef>
            </a:pPr>
            <a:endParaRPr lang="en-US" dirty="0">
              <a:ea typeface="ＭＳ Ｐゴシック" pitchFamily="34" charset="-128"/>
            </a:endParaRPr>
          </a:p>
          <a:p>
            <a:pPr eaLnBrk="1" hangingPunct="1">
              <a:spcBef>
                <a:spcPct val="0"/>
              </a:spcBef>
            </a:pPr>
            <a:r>
              <a:rPr lang="en-US" dirty="0">
                <a:latin typeface="Calibri" charset="0"/>
              </a:rPr>
              <a:t>FSCP Ideas:</a:t>
            </a:r>
          </a:p>
          <a:p>
            <a:pPr eaLnBrk="1" hangingPunct="1">
              <a:spcBef>
                <a:spcPct val="0"/>
              </a:spcBef>
            </a:pPr>
            <a:r>
              <a:rPr lang="en-US" dirty="0">
                <a:latin typeface="Calibri" charset="0"/>
              </a:rPr>
              <a:t>Use of out-of-school time is considered a major factor in the achievement gap; and can be altered with family and community partnering; coordinated before and after-school</a:t>
            </a:r>
            <a:r>
              <a:rPr lang="en-US" baseline="0" dirty="0">
                <a:latin typeface="Calibri" charset="0"/>
              </a:rPr>
              <a:t> programs, summer learning, homework support, technology access – and their interaction with the other variables can be influential</a:t>
            </a:r>
            <a:endParaRPr lang="en-US" dirty="0">
              <a:latin typeface="Calibri" charset="0"/>
            </a:endParaRPr>
          </a:p>
        </p:txBody>
      </p:sp>
      <p:sp>
        <p:nvSpPr>
          <p:cNvPr id="4" name="Header Placeholder 3"/>
          <p:cNvSpPr>
            <a:spLocks noGrp="1"/>
          </p:cNvSpPr>
          <p:nvPr>
            <p:ph type="hdr" sz="quarter" idx="10"/>
          </p:nvPr>
        </p:nvSpPr>
        <p:spPr/>
        <p:txBody>
          <a:bodyPr/>
          <a:lstStyle/>
          <a:p>
            <a:r>
              <a:rPr lang="en-US">
                <a:solidFill>
                  <a:prstClr val="black"/>
                </a:solidFill>
              </a:rPr>
              <a:t>CDE Office of Learning Supports</a:t>
            </a:r>
          </a:p>
        </p:txBody>
      </p:sp>
      <p:sp>
        <p:nvSpPr>
          <p:cNvPr id="5" name="Date Placeholder 4"/>
          <p:cNvSpPr>
            <a:spLocks noGrp="1"/>
          </p:cNvSpPr>
          <p:nvPr>
            <p:ph type="dt" idx="11"/>
          </p:nvPr>
        </p:nvSpPr>
        <p:spPr/>
        <p:txBody>
          <a:bodyPr/>
          <a:lstStyle/>
          <a:p>
            <a:r>
              <a:rPr lang="en-US">
                <a:solidFill>
                  <a:prstClr val="black"/>
                </a:solidFill>
              </a:rPr>
              <a:t>Sept. 2015</a:t>
            </a: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622419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A9BE4-2856-A248-BF9C-2308508D8028}" type="slidenum">
              <a:rPr lang="en-US" smtClean="0"/>
              <a:t>46</a:t>
            </a:fld>
            <a:endParaRPr lang="en-US"/>
          </a:p>
        </p:txBody>
      </p:sp>
    </p:spTree>
    <p:extLst>
      <p:ext uri="{BB962C8B-B14F-4D97-AF65-F5344CB8AC3E}">
        <p14:creationId xmlns:p14="http://schemas.microsoft.com/office/powerpoint/2010/main" val="25721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 </a:t>
            </a:r>
          </a:p>
        </p:txBody>
      </p:sp>
      <p:sp>
        <p:nvSpPr>
          <p:cNvPr id="4" name="Slide Number Placeholder 3"/>
          <p:cNvSpPr>
            <a:spLocks noGrp="1"/>
          </p:cNvSpPr>
          <p:nvPr>
            <p:ph type="sldNum" sz="quarter" idx="5"/>
          </p:nvPr>
        </p:nvSpPr>
        <p:spPr/>
        <p:txBody>
          <a:bodyPr/>
          <a:lstStyle/>
          <a:p>
            <a:fld id="{050E8F73-B0EA-A748-97D2-79093F842590}" type="slidenum">
              <a:rPr lang="en-US" smtClean="0"/>
              <a:t>6</a:t>
            </a:fld>
            <a:endParaRPr lang="en-US"/>
          </a:p>
        </p:txBody>
      </p:sp>
    </p:spTree>
    <p:extLst>
      <p:ext uri="{BB962C8B-B14F-4D97-AF65-F5344CB8AC3E}">
        <p14:creationId xmlns:p14="http://schemas.microsoft.com/office/powerpoint/2010/main" val="852017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2CC9D-C0F1-AD4E-839E-1559A507F670}" type="slidenum">
              <a:rPr lang="en-US" altLang="en-US"/>
              <a:pPr/>
              <a:t>50</a:t>
            </a:fld>
            <a:endParaRPr lang="en-US" altLang="en-US"/>
          </a:p>
        </p:txBody>
      </p:sp>
      <p:sp>
        <p:nvSpPr>
          <p:cNvPr id="57346" name="Rectangle 2"/>
          <p:cNvSpPr>
            <a:spLocks noGrp="1" noRot="1" noChangeAspect="1" noChangeArrowheads="1" noTextEdit="1"/>
          </p:cNvSpPr>
          <p:nvPr>
            <p:ph type="sldImg"/>
          </p:nvPr>
        </p:nvSpPr>
        <p:spPr>
          <a:xfrm>
            <a:off x="1371600" y="1143000"/>
            <a:ext cx="4114800" cy="3086100"/>
          </a:xfrm>
          <a:ln/>
        </p:spPr>
      </p:sp>
      <p:sp>
        <p:nvSpPr>
          <p:cNvPr id="573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42724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Until 11</a:t>
            </a:r>
          </a:p>
        </p:txBody>
      </p:sp>
      <p:sp>
        <p:nvSpPr>
          <p:cNvPr id="4" name="Slide Number Placeholder 3"/>
          <p:cNvSpPr>
            <a:spLocks noGrp="1"/>
          </p:cNvSpPr>
          <p:nvPr>
            <p:ph type="sldNum" sz="quarter" idx="10"/>
          </p:nvPr>
        </p:nvSpPr>
        <p:spPr/>
        <p:txBody>
          <a:bodyPr/>
          <a:lstStyle/>
          <a:p>
            <a:fld id="{65E0DB01-0289-624E-9D18-495F90667B63}" type="slidenum">
              <a:rPr lang="en-US" smtClean="0"/>
              <a:t>53</a:t>
            </a:fld>
            <a:endParaRPr lang="en-US"/>
          </a:p>
        </p:txBody>
      </p:sp>
    </p:spTree>
    <p:extLst>
      <p:ext uri="{BB962C8B-B14F-4D97-AF65-F5344CB8AC3E}">
        <p14:creationId xmlns:p14="http://schemas.microsoft.com/office/powerpoint/2010/main" val="4095534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0DB01-0289-624E-9D18-495F90667B63}" type="slidenum">
              <a:rPr lang="en-US" smtClean="0"/>
              <a:t>54</a:t>
            </a:fld>
            <a:endParaRPr lang="en-US"/>
          </a:p>
        </p:txBody>
      </p:sp>
    </p:spTree>
    <p:extLst>
      <p:ext uri="{BB962C8B-B14F-4D97-AF65-F5344CB8AC3E}">
        <p14:creationId xmlns:p14="http://schemas.microsoft.com/office/powerpoint/2010/main" val="372004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0DB01-0289-624E-9D18-495F90667B63}" type="slidenum">
              <a:rPr lang="en-US" smtClean="0"/>
              <a:t>56</a:t>
            </a:fld>
            <a:endParaRPr lang="en-US"/>
          </a:p>
        </p:txBody>
      </p:sp>
    </p:spTree>
    <p:extLst>
      <p:ext uri="{BB962C8B-B14F-4D97-AF65-F5344CB8AC3E}">
        <p14:creationId xmlns:p14="http://schemas.microsoft.com/office/powerpoint/2010/main" val="1742029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05DDA-C686-944A-A2A1-E4F1CFAFCE9C}" type="slidenum">
              <a:rPr lang="en-US" altLang="en-US"/>
              <a:pPr/>
              <a:t>60</a:t>
            </a:fld>
            <a:endParaRPr lang="en-US" altLang="en-US"/>
          </a:p>
        </p:txBody>
      </p:sp>
      <p:sp>
        <p:nvSpPr>
          <p:cNvPr id="180226" name="Rectangle 2"/>
          <p:cNvSpPr>
            <a:spLocks noGrp="1" noRot="1" noChangeAspect="1" noChangeArrowheads="1" noTextEdit="1"/>
          </p:cNvSpPr>
          <p:nvPr>
            <p:ph type="sldImg"/>
          </p:nvPr>
        </p:nvSpPr>
        <p:spPr>
          <a:xfrm>
            <a:off x="1371600" y="1143000"/>
            <a:ext cx="4114800" cy="3086100"/>
          </a:xfrm>
          <a:ln/>
        </p:spPr>
      </p:sp>
      <p:sp>
        <p:nvSpPr>
          <p:cNvPr id="180227" name="Rectangle 3"/>
          <p:cNvSpPr>
            <a:spLocks noGrp="1" noChangeArrowheads="1"/>
          </p:cNvSpPr>
          <p:nvPr>
            <p:ph type="body" idx="1"/>
          </p:nvPr>
        </p:nvSpPr>
        <p:spPr/>
        <p:txBody>
          <a:bodyPr/>
          <a:lstStyle/>
          <a:p>
            <a:r>
              <a:rPr lang="en-US" altLang="en-US"/>
              <a:t>Handout menu of ideas (TR)</a:t>
            </a:r>
          </a:p>
        </p:txBody>
      </p:sp>
    </p:spTree>
    <p:extLst>
      <p:ext uri="{BB962C8B-B14F-4D97-AF65-F5344CB8AC3E}">
        <p14:creationId xmlns:p14="http://schemas.microsoft.com/office/powerpoint/2010/main" val="1746719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3666" name="Rectangle 3"/>
          <p:cNvSpPr>
            <a:spLocks noGrp="1"/>
          </p:cNvSpPr>
          <p:nvPr>
            <p:ph type="body" idx="1"/>
          </p:nvPr>
        </p:nvSpPr>
        <p:spPr bwMode="auto">
          <a:xfrm>
            <a:off x="304800" y="4343400"/>
            <a:ext cx="63246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hlinkClick r:id="" action="ppaction://noaction"/>
              </a:rPr>
              <a:t>Attention getting kid video</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hlinkClick r:id="" action="ppaction://noaction"/>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dirty="0">
                <a:hlinkClick r:id="" action="ppaction://noaction"/>
              </a:rPr>
              <a:t>https://www.youtube.com/watch?v=lXP5rFAJQek</a:t>
            </a:r>
            <a:endParaRPr lang="en-US" dirty="0"/>
          </a:p>
          <a:p>
            <a:pPr>
              <a:spcBef>
                <a:spcPct val="0"/>
              </a:spcBef>
            </a:pPr>
            <a:endParaRPr lang="en-US" dirty="0">
              <a:latin typeface="Calibri" charset="0"/>
            </a:endParaRPr>
          </a:p>
          <a:p>
            <a:pPr>
              <a:spcBef>
                <a:spcPct val="0"/>
              </a:spcBef>
            </a:pPr>
            <a:endParaRPr lang="en-US" dirty="0">
              <a:latin typeface="Calibri" charset="0"/>
            </a:endParaRPr>
          </a:p>
          <a:p>
            <a:pPr>
              <a:spcBef>
                <a:spcPct val="0"/>
              </a:spcBef>
            </a:pPr>
            <a:r>
              <a:rPr lang="en-US" dirty="0">
                <a:latin typeface="Calibri" charset="0"/>
              </a:rPr>
              <a:t>For example-</a:t>
            </a:r>
          </a:p>
          <a:p>
            <a:pPr>
              <a:spcBef>
                <a:spcPct val="0"/>
              </a:spcBef>
              <a:buFontTx/>
              <a:buChar char="•"/>
            </a:pPr>
            <a:r>
              <a:rPr lang="en-US" dirty="0">
                <a:latin typeface="Calibri" charset="0"/>
              </a:rPr>
              <a:t>   Many students use off topic comments/inappropriate language to obtain </a:t>
            </a:r>
          </a:p>
          <a:p>
            <a:pPr>
              <a:spcBef>
                <a:spcPct val="0"/>
              </a:spcBef>
            </a:pPr>
            <a:r>
              <a:rPr lang="en-US" dirty="0">
                <a:latin typeface="Calibri" charset="0"/>
              </a:rPr>
              <a:t>    attention from peers through their reactions and to escape the task at hand.</a:t>
            </a:r>
          </a:p>
          <a:p>
            <a:pPr>
              <a:spcBef>
                <a:spcPct val="0"/>
              </a:spcBef>
              <a:buFontTx/>
              <a:buChar char="•"/>
            </a:pPr>
            <a:endParaRPr lang="en-US" dirty="0">
              <a:latin typeface="Calibri" charset="0"/>
            </a:endParaRPr>
          </a:p>
          <a:p>
            <a:pPr>
              <a:spcBef>
                <a:spcPct val="0"/>
              </a:spcBef>
              <a:buFontTx/>
              <a:buChar char="•"/>
            </a:pPr>
            <a:r>
              <a:rPr lang="en-US" dirty="0">
                <a:latin typeface="Calibri" charset="0"/>
              </a:rPr>
              <a:t>  In this example, social reinforcement is obtained from the peers and the </a:t>
            </a:r>
          </a:p>
          <a:p>
            <a:pPr>
              <a:spcBef>
                <a:spcPct val="0"/>
              </a:spcBef>
            </a:pPr>
            <a:r>
              <a:rPr lang="en-US" dirty="0">
                <a:latin typeface="Calibri" charset="0"/>
              </a:rPr>
              <a:t>   adult.</a:t>
            </a:r>
          </a:p>
          <a:p>
            <a:pPr lvl="1">
              <a:spcBef>
                <a:spcPct val="0"/>
              </a:spcBef>
              <a:buFontTx/>
              <a:buChar char="•"/>
            </a:pPr>
            <a:r>
              <a:rPr lang="en-US" dirty="0">
                <a:latin typeface="Calibri" charset="0"/>
              </a:rPr>
              <a:t>  Remember reinforcement is positive and negative.</a:t>
            </a:r>
          </a:p>
          <a:p>
            <a:pPr>
              <a:spcBef>
                <a:spcPct val="0"/>
              </a:spcBef>
            </a:pPr>
            <a:endParaRPr lang="en-US" dirty="0">
              <a:latin typeface="Calibri" charset="0"/>
            </a:endParaRPr>
          </a:p>
          <a:p>
            <a:pPr>
              <a:spcBef>
                <a:spcPct val="0"/>
              </a:spcBef>
            </a:pPr>
            <a:r>
              <a:rPr lang="en-US" b="1" dirty="0">
                <a:latin typeface="Calibri" charset="0"/>
              </a:rPr>
              <a:t>NOTE</a:t>
            </a:r>
            <a:r>
              <a:rPr lang="en-US" dirty="0">
                <a:latin typeface="Calibri" charset="0"/>
              </a:rPr>
              <a:t>:</a:t>
            </a:r>
          </a:p>
          <a:p>
            <a:pPr>
              <a:spcBef>
                <a:spcPct val="0"/>
              </a:spcBef>
              <a:buFontTx/>
              <a:buChar char="•"/>
            </a:pPr>
            <a:r>
              <a:rPr lang="en-US" dirty="0">
                <a:latin typeface="Calibri" charset="0"/>
              </a:rPr>
              <a:t>  When control is offered as a possible function- </a:t>
            </a:r>
            <a:r>
              <a:rPr lang="en-US" i="1" dirty="0">
                <a:latin typeface="Calibri" charset="0"/>
              </a:rPr>
              <a:t>think</a:t>
            </a:r>
            <a:r>
              <a:rPr lang="en-US" dirty="0">
                <a:latin typeface="Calibri" charset="0"/>
              </a:rPr>
              <a:t> about what is underlying that perception.</a:t>
            </a:r>
          </a:p>
          <a:p>
            <a:pPr lvl="1">
              <a:spcBef>
                <a:spcPct val="0"/>
              </a:spcBef>
              <a:buFontTx/>
              <a:buChar char="•"/>
            </a:pPr>
            <a:r>
              <a:rPr lang="en-US" dirty="0">
                <a:latin typeface="Calibri" charset="0"/>
              </a:rPr>
              <a:t>  Control can be a way:</a:t>
            </a:r>
          </a:p>
          <a:p>
            <a:pPr lvl="2">
              <a:spcBef>
                <a:spcPct val="0"/>
              </a:spcBef>
              <a:buFontTx/>
              <a:buChar char="•"/>
            </a:pPr>
            <a:r>
              <a:rPr lang="en-US" dirty="0">
                <a:latin typeface="Calibri" charset="0"/>
              </a:rPr>
              <a:t> To hide skill deficits; therefore escaping/avoiding a task </a:t>
            </a:r>
          </a:p>
          <a:p>
            <a:pPr lvl="2">
              <a:spcBef>
                <a:spcPct val="0"/>
              </a:spcBef>
              <a:buFontTx/>
              <a:buChar char="•"/>
            </a:pPr>
            <a:r>
              <a:rPr lang="en-US" dirty="0">
                <a:latin typeface="Calibri" charset="0"/>
              </a:rPr>
              <a:t> To hide fears around social acceptance; therefore escaping/avoiding a situation</a:t>
            </a:r>
          </a:p>
          <a:p>
            <a:pPr lvl="2">
              <a:spcBef>
                <a:spcPct val="0"/>
              </a:spcBef>
              <a:buFontTx/>
              <a:buChar char="•"/>
            </a:pPr>
            <a:r>
              <a:rPr lang="en-US" dirty="0">
                <a:latin typeface="Calibri" charset="0"/>
              </a:rPr>
              <a:t> For an individual to assert themselves; therefore gaining/obtaining the attention of peers/adults</a:t>
            </a:r>
          </a:p>
          <a:p>
            <a:pPr lvl="1">
              <a:spcBef>
                <a:spcPct val="0"/>
              </a:spcBef>
            </a:pPr>
            <a:endParaRPr lang="en-US" dirty="0">
              <a:latin typeface="Calibri" charset="0"/>
            </a:endParaRPr>
          </a:p>
        </p:txBody>
      </p:sp>
    </p:spTree>
    <p:extLst>
      <p:ext uri="{BB962C8B-B14F-4D97-AF65-F5344CB8AC3E}">
        <p14:creationId xmlns:p14="http://schemas.microsoft.com/office/powerpoint/2010/main" val="312410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 why does this matter? If we all understand the purpose of a behavior, we understand why and how to intervene.  If a student blurts</a:t>
            </a:r>
            <a:r>
              <a:rPr lang="en-US" baseline="0" dirty="0"/>
              <a:t> out repeatedly in class and we know the function is attention, that helps us figure out what we need to do to stop the behavior. Stop giving him attention and helping him find another behavior to get attention that is more acceptable.</a:t>
            </a:r>
            <a:endParaRPr lang="en-US" dirty="0"/>
          </a:p>
        </p:txBody>
      </p:sp>
      <p:sp>
        <p:nvSpPr>
          <p:cNvPr id="4" name="Slide Number Placeholder 3"/>
          <p:cNvSpPr>
            <a:spLocks noGrp="1"/>
          </p:cNvSpPr>
          <p:nvPr>
            <p:ph type="sldNum" sz="quarter" idx="10"/>
          </p:nvPr>
        </p:nvSpPr>
        <p:spPr/>
        <p:txBody>
          <a:bodyPr/>
          <a:lstStyle/>
          <a:p>
            <a:fld id="{EBEFB427-ED6E-4F66-8091-55A3435B764A}" type="slidenum">
              <a:rPr lang="en-US" smtClean="0"/>
              <a:t>62</a:t>
            </a:fld>
            <a:endParaRPr lang="en-US" dirty="0"/>
          </a:p>
        </p:txBody>
      </p:sp>
    </p:spTree>
    <p:extLst>
      <p:ext uri="{BB962C8B-B14F-4D97-AF65-F5344CB8AC3E}">
        <p14:creationId xmlns:p14="http://schemas.microsoft.com/office/powerpoint/2010/main" val="1910960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CF47C17-09DD-6344-AA26-C814F150DEE3}" type="slidenum">
              <a:rPr lang="en-US"/>
              <a:pPr/>
              <a:t>64</a:t>
            </a:fld>
            <a:endParaRPr lang="en-US"/>
          </a:p>
        </p:txBody>
      </p:sp>
      <p:sp>
        <p:nvSpPr>
          <p:cNvPr id="31747" name="Rectangle 2"/>
          <p:cNvSpPr>
            <a:spLocks noGrp="1" noRot="1" noChangeAspect="1" noChangeArrowheads="1" noTextEdit="1"/>
          </p:cNvSpPr>
          <p:nvPr>
            <p:ph type="sldImg"/>
          </p:nvPr>
        </p:nvSpPr>
        <p:spPr>
          <a:xfrm>
            <a:off x="1371600" y="1143000"/>
            <a:ext cx="4114800" cy="3086100"/>
          </a:xfrm>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endParaRPr>
          </a:p>
        </p:txBody>
      </p:sp>
    </p:spTree>
    <p:extLst>
      <p:ext uri="{BB962C8B-B14F-4D97-AF65-F5344CB8AC3E}">
        <p14:creationId xmlns:p14="http://schemas.microsoft.com/office/powerpoint/2010/main" val="1631518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District compiled a list of interventions and what need function/need the intervention addresses. </a:t>
            </a:r>
          </a:p>
          <a:p>
            <a:endParaRPr lang="en-US" dirty="0"/>
          </a:p>
          <a:p>
            <a:r>
              <a:rPr lang="en-US" dirty="0"/>
              <a:t>These are identified researched</a:t>
            </a:r>
            <a:r>
              <a:rPr lang="en-US" baseline="0" dirty="0"/>
              <a:t> based interventions</a:t>
            </a:r>
          </a:p>
          <a:p>
            <a:endParaRPr lang="en-US" baseline="0" dirty="0"/>
          </a:p>
          <a:p>
            <a:r>
              <a:rPr lang="en-US" baseline="0" dirty="0"/>
              <a:t>We do not have all the interventions in place at this time, but are working towards that goal</a:t>
            </a:r>
            <a:endParaRPr lang="en-US" dirty="0"/>
          </a:p>
        </p:txBody>
      </p:sp>
      <p:sp>
        <p:nvSpPr>
          <p:cNvPr id="4" name="Slide Number Placeholder 3"/>
          <p:cNvSpPr>
            <a:spLocks noGrp="1"/>
          </p:cNvSpPr>
          <p:nvPr>
            <p:ph type="sldNum" sz="quarter" idx="10"/>
          </p:nvPr>
        </p:nvSpPr>
        <p:spPr/>
        <p:txBody>
          <a:bodyPr/>
          <a:lstStyle/>
          <a:p>
            <a:fld id="{87C94117-39C8-483E-9704-E02BD30BB071}" type="slidenum">
              <a:rPr lang="en-US" smtClean="0"/>
              <a:pPr/>
              <a:t>67</a:t>
            </a:fld>
            <a:endParaRPr lang="en-US" dirty="0"/>
          </a:p>
        </p:txBody>
      </p:sp>
    </p:spTree>
    <p:extLst>
      <p:ext uri="{BB962C8B-B14F-4D97-AF65-F5344CB8AC3E}">
        <p14:creationId xmlns:p14="http://schemas.microsoft.com/office/powerpoint/2010/main" val="2150606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6B1B80-D743-E84E-8426-E74B780C4403}" type="slidenum">
              <a:rPr lang="en-US" smtClean="0"/>
              <a:t>73</a:t>
            </a:fld>
            <a:endParaRPr lang="en-US"/>
          </a:p>
        </p:txBody>
      </p:sp>
    </p:spTree>
    <p:extLst>
      <p:ext uri="{BB962C8B-B14F-4D97-AF65-F5344CB8AC3E}">
        <p14:creationId xmlns:p14="http://schemas.microsoft.com/office/powerpoint/2010/main" val="187077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20884" indent="-277263">
              <a:defRPr sz="2300">
                <a:solidFill>
                  <a:schemeClr val="tx1"/>
                </a:solidFill>
                <a:latin typeface="Arial" charset="0"/>
                <a:ea typeface="ＭＳ Ｐゴシック" charset="0"/>
              </a:defRPr>
            </a:lvl2pPr>
            <a:lvl3pPr marL="1109053" indent="-221811">
              <a:defRPr sz="2300">
                <a:solidFill>
                  <a:schemeClr val="tx1"/>
                </a:solidFill>
                <a:latin typeface="Arial" charset="0"/>
                <a:ea typeface="ＭＳ Ｐゴシック" charset="0"/>
              </a:defRPr>
            </a:lvl3pPr>
            <a:lvl4pPr marL="1552674" indent="-221811">
              <a:defRPr sz="2300">
                <a:solidFill>
                  <a:schemeClr val="tx1"/>
                </a:solidFill>
                <a:latin typeface="Arial" charset="0"/>
                <a:ea typeface="ＭＳ Ｐゴシック" charset="0"/>
              </a:defRPr>
            </a:lvl4pPr>
            <a:lvl5pPr marL="1996295" indent="-221811">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fld id="{5D641FA0-47CD-F34E-A703-BA090ED6BA55}" type="slidenum">
              <a:rPr lang="en-US" sz="1200"/>
              <a:pPr/>
              <a:t>7</a:t>
            </a:fld>
            <a:endParaRPr lang="en-US" sz="1200"/>
          </a:p>
        </p:txBody>
      </p:sp>
      <p:sp>
        <p:nvSpPr>
          <p:cNvPr id="62466" name="Rectangle 7"/>
          <p:cNvSpPr txBox="1">
            <a:spLocks noGrp="1" noChangeArrowheads="1"/>
          </p:cNvSpPr>
          <p:nvPr/>
        </p:nvSpPr>
        <p:spPr bwMode="auto">
          <a:xfrm>
            <a:off x="3885792" y="8686336"/>
            <a:ext cx="2972208" cy="457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A370E09-C6E4-CD43-95BF-AB3A6963DDB6}" type="slidenum">
              <a:rPr lang="en-US" sz="1200"/>
              <a:pPr algn="r"/>
              <a:t>7</a:t>
            </a:fld>
            <a:endParaRPr lang="en-US" sz="120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265183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dirty="0"/>
              <a:t>It seems we should use some version of this slide to highlight how important their role is across the model and to explain the MTSS/PBIS language thing. </a:t>
            </a:r>
          </a:p>
          <a:p>
            <a:r>
              <a:rPr lang="en-US" dirty="0"/>
              <a:t>Briefly review the 3 levels and concept</a:t>
            </a:r>
            <a:r>
              <a:rPr lang="en-US" baseline="0" dirty="0"/>
              <a:t> of MTSS as integration of approaches. </a:t>
            </a:r>
          </a:p>
          <a:p>
            <a:r>
              <a:rPr lang="en-US" baseline="0" dirty="0"/>
              <a:t>Appear SEL image – universal = all kids, targeted = some/ small groups/short term, </a:t>
            </a:r>
          </a:p>
          <a:p>
            <a:r>
              <a:rPr lang="en-US" baseline="0" dirty="0"/>
              <a:t>Academic- a range of supports across needs to support academic development</a:t>
            </a:r>
          </a:p>
          <a:p>
            <a:r>
              <a:rPr lang="en-US" baseline="0" dirty="0"/>
              <a:t>Appear PBIS image- when you teach, reteach and acknowledge kids for expectations you are developing SEL. All integrates to support growth of whole child. </a:t>
            </a:r>
            <a:endParaRPr lang="en-US" dirty="0"/>
          </a:p>
        </p:txBody>
      </p:sp>
      <p:sp>
        <p:nvSpPr>
          <p:cNvPr id="4" name="Slide Number Placeholder 3"/>
          <p:cNvSpPr>
            <a:spLocks noGrp="1"/>
          </p:cNvSpPr>
          <p:nvPr>
            <p:ph type="sldNum" sz="quarter" idx="10"/>
          </p:nvPr>
        </p:nvSpPr>
        <p:spPr/>
        <p:txBody>
          <a:bodyPr/>
          <a:lstStyle/>
          <a:p>
            <a:fld id="{06AC1BDB-AF0A-294D-81F0-7B5A948C6E2B}" type="slidenum">
              <a:rPr lang="en-US" smtClean="0"/>
              <a:t>8</a:t>
            </a:fld>
            <a:endParaRPr lang="en-US"/>
          </a:p>
        </p:txBody>
      </p:sp>
    </p:spTree>
    <p:extLst>
      <p:ext uri="{BB962C8B-B14F-4D97-AF65-F5344CB8AC3E}">
        <p14:creationId xmlns:p14="http://schemas.microsoft.com/office/powerpoint/2010/main" val="404103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644" y="4342776"/>
            <a:ext cx="5486712" cy="4115110"/>
          </a:xfrm>
          <a:prstGeom prst="rect">
            <a:avLst/>
          </a:prstGeom>
        </p:spPr>
        <p:txBody>
          <a:bodyPr lIns="89944" tIns="89944" rIns="89944" bIns="89944" anchor="ctr" anchorCtr="0">
            <a:noAutofit/>
          </a:bodyPr>
          <a:lstStyle/>
          <a:p>
            <a:pPr marL="342900" marR="0" lvl="0" indent="-228600" algn="l" rtl="0">
              <a:lnSpc>
                <a:spcPct val="100000"/>
              </a:lnSpc>
              <a:spcBef>
                <a:spcPts val="0"/>
              </a:spcBef>
              <a:spcAft>
                <a:spcPts val="0"/>
              </a:spcAft>
              <a:buClr>
                <a:schemeClr val="accent1"/>
              </a:buClr>
              <a:buSzPct val="100000"/>
              <a:buFont typeface="Calibri"/>
              <a:buChar char="•"/>
            </a:pPr>
            <a:r>
              <a:rPr lang="en-US" sz="1200" b="1" i="0" u="none" strike="noStrike" cap="none" baseline="0" dirty="0">
                <a:solidFill>
                  <a:schemeClr val="dk1"/>
                </a:solidFill>
                <a:latin typeface="Calibri"/>
                <a:ea typeface="Calibri"/>
                <a:cs typeface="Calibri"/>
                <a:sym typeface="Calibri"/>
              </a:rPr>
              <a:t>The </a:t>
            </a:r>
            <a:r>
              <a:rPr lang="en-US" sz="1200" b="1" i="0" u="none" strike="noStrike" cap="none" baseline="0" dirty="0">
                <a:solidFill>
                  <a:srgbClr val="C00000"/>
                </a:solidFill>
                <a:latin typeface="Calibri"/>
                <a:ea typeface="Calibri"/>
                <a:cs typeface="Calibri"/>
                <a:sym typeface="Calibri"/>
              </a:rPr>
              <a:t>social culture </a:t>
            </a:r>
            <a:r>
              <a:rPr lang="en-US" sz="1200" b="1" i="0" u="none" strike="noStrike" cap="none" baseline="0" dirty="0">
                <a:solidFill>
                  <a:schemeClr val="dk1"/>
                </a:solidFill>
                <a:latin typeface="Calibri"/>
                <a:ea typeface="Calibri"/>
                <a:cs typeface="Calibri"/>
                <a:sym typeface="Calibri"/>
              </a:rPr>
              <a:t>of a school matters.</a:t>
            </a:r>
          </a:p>
          <a:p>
            <a:endParaRPr lang="en-US" sz="1200" b="1" i="0" u="none" strike="noStrike" cap="none" baseline="0" dirty="0">
              <a:solidFill>
                <a:schemeClr val="dk1"/>
              </a:solidFill>
              <a:latin typeface="Calibri"/>
              <a:ea typeface="Calibri"/>
              <a:cs typeface="Calibri"/>
              <a:sym typeface="Calibri"/>
            </a:endParaRPr>
          </a:p>
          <a:p>
            <a:pPr marL="342900" marR="0" lvl="0" indent="-228600" algn="l" rtl="0">
              <a:lnSpc>
                <a:spcPct val="100000"/>
              </a:lnSpc>
              <a:spcBef>
                <a:spcPts val="360"/>
              </a:spcBef>
              <a:spcAft>
                <a:spcPts val="0"/>
              </a:spcAft>
              <a:buClr>
                <a:schemeClr val="accent1"/>
              </a:buClr>
              <a:buSzPct val="100000"/>
              <a:buFont typeface="Calibri"/>
              <a:buChar char="•"/>
            </a:pPr>
            <a:r>
              <a:rPr lang="en-US" sz="1200" b="1" i="0" u="none" strike="noStrike" cap="none" baseline="0" dirty="0">
                <a:solidFill>
                  <a:schemeClr val="dk1"/>
                </a:solidFill>
                <a:latin typeface="Calibri"/>
                <a:ea typeface="Calibri"/>
                <a:cs typeface="Calibri"/>
                <a:sym typeface="Calibri"/>
              </a:rPr>
              <a:t>A continuum of supports that begins with the </a:t>
            </a:r>
            <a:r>
              <a:rPr lang="en-US" sz="1200" b="1" i="0" u="none" strike="noStrike" cap="none" baseline="0" dirty="0">
                <a:solidFill>
                  <a:srgbClr val="C00000"/>
                </a:solidFill>
                <a:latin typeface="Calibri"/>
                <a:ea typeface="Calibri"/>
                <a:cs typeface="Calibri"/>
                <a:sym typeface="Calibri"/>
              </a:rPr>
              <a:t>whole school </a:t>
            </a:r>
            <a:r>
              <a:rPr lang="en-US" sz="1200" b="1" i="0" u="none" strike="noStrike" cap="none" baseline="0" dirty="0">
                <a:solidFill>
                  <a:schemeClr val="dk1"/>
                </a:solidFill>
                <a:latin typeface="Calibri"/>
                <a:ea typeface="Calibri"/>
                <a:cs typeface="Calibri"/>
                <a:sym typeface="Calibri"/>
              </a:rPr>
              <a:t>and extends to intensive, wraparound support for individual students and their families.</a:t>
            </a:r>
          </a:p>
          <a:p>
            <a:endParaRPr lang="en-US" sz="1200" b="1" i="0" u="none" strike="noStrike" cap="none" baseline="0" dirty="0">
              <a:solidFill>
                <a:schemeClr val="dk1"/>
              </a:solidFill>
              <a:latin typeface="Calibri"/>
              <a:ea typeface="Calibri"/>
              <a:cs typeface="Calibri"/>
              <a:sym typeface="Calibri"/>
            </a:endParaRPr>
          </a:p>
          <a:p>
            <a:pPr marL="342900" marR="0" lvl="0" indent="-228600" algn="l" rtl="0">
              <a:lnSpc>
                <a:spcPct val="100000"/>
              </a:lnSpc>
              <a:spcBef>
                <a:spcPts val="360"/>
              </a:spcBef>
              <a:spcAft>
                <a:spcPts val="0"/>
              </a:spcAft>
              <a:buClr>
                <a:schemeClr val="accent1"/>
              </a:buClr>
              <a:buSzPct val="100000"/>
              <a:buFont typeface="Calibri"/>
              <a:buChar char="•"/>
            </a:pPr>
            <a:r>
              <a:rPr lang="en-US" sz="1200" b="1" i="0" u="none" strike="noStrike" cap="none" baseline="0" dirty="0">
                <a:solidFill>
                  <a:schemeClr val="dk1"/>
                </a:solidFill>
                <a:latin typeface="Calibri"/>
                <a:ea typeface="Calibri"/>
                <a:cs typeface="Calibri"/>
                <a:sym typeface="Calibri"/>
              </a:rPr>
              <a:t>Effective practices with the </a:t>
            </a:r>
            <a:r>
              <a:rPr lang="en-US" sz="1200" b="1" i="0" u="none" strike="noStrike" cap="none" baseline="0" dirty="0">
                <a:solidFill>
                  <a:srgbClr val="C00000"/>
                </a:solidFill>
                <a:latin typeface="Calibri"/>
                <a:ea typeface="Calibri"/>
                <a:cs typeface="Calibri"/>
                <a:sym typeface="Calibri"/>
              </a:rPr>
              <a:t>systems</a:t>
            </a:r>
            <a:r>
              <a:rPr lang="en-US" sz="1200" b="1" i="0" u="none" strike="noStrike" cap="none" baseline="0" dirty="0">
                <a:solidFill>
                  <a:schemeClr val="dk1"/>
                </a:solidFill>
                <a:latin typeface="Calibri"/>
                <a:ea typeface="Calibri"/>
                <a:cs typeface="Calibri"/>
                <a:sym typeface="Calibri"/>
              </a:rPr>
              <a:t> needed for high fidelity and sustainability</a:t>
            </a:r>
          </a:p>
          <a:p>
            <a:endParaRPr lang="en-US" sz="1200" b="1" i="0" u="none" strike="noStrike" cap="none" baseline="0" dirty="0">
              <a:solidFill>
                <a:schemeClr val="dk1"/>
              </a:solidFill>
              <a:latin typeface="Calibri"/>
              <a:ea typeface="Calibri"/>
              <a:cs typeface="Calibri"/>
              <a:sym typeface="Calibri"/>
            </a:endParaRPr>
          </a:p>
          <a:p>
            <a:pPr marL="342900" marR="0" lvl="0" indent="-228600" algn="l" rtl="0">
              <a:lnSpc>
                <a:spcPct val="100000"/>
              </a:lnSpc>
              <a:spcBef>
                <a:spcPts val="360"/>
              </a:spcBef>
              <a:spcAft>
                <a:spcPts val="0"/>
              </a:spcAft>
              <a:buClr>
                <a:schemeClr val="accent1"/>
              </a:buClr>
              <a:buSzPct val="100000"/>
              <a:buFont typeface="Calibri"/>
              <a:buChar char="•"/>
            </a:pPr>
            <a:r>
              <a:rPr lang="en-US" sz="1200" b="1" i="0" u="none" strike="noStrike" cap="none" baseline="0" dirty="0">
                <a:solidFill>
                  <a:srgbClr val="C00000"/>
                </a:solidFill>
                <a:latin typeface="Calibri"/>
                <a:ea typeface="Calibri"/>
                <a:cs typeface="Calibri"/>
                <a:sym typeface="Calibri"/>
              </a:rPr>
              <a:t>Multiple tiers </a:t>
            </a:r>
            <a:r>
              <a:rPr lang="en-US" sz="1200" b="1" i="0" u="none" strike="noStrike" cap="none" baseline="0" dirty="0">
                <a:solidFill>
                  <a:schemeClr val="dk1"/>
                </a:solidFill>
                <a:latin typeface="Calibri"/>
                <a:ea typeface="Calibri"/>
                <a:cs typeface="Calibri"/>
                <a:sym typeface="Calibri"/>
              </a:rPr>
              <a:t>of intensity</a:t>
            </a:r>
          </a:p>
          <a:p>
            <a:endParaRPr dirty="0"/>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668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20884" indent="-277263">
              <a:defRPr sz="2300">
                <a:solidFill>
                  <a:schemeClr val="tx1"/>
                </a:solidFill>
                <a:latin typeface="Arial" charset="0"/>
                <a:ea typeface="ＭＳ Ｐゴシック" charset="0"/>
              </a:defRPr>
            </a:lvl2pPr>
            <a:lvl3pPr marL="1109053" indent="-221811">
              <a:defRPr sz="2300">
                <a:solidFill>
                  <a:schemeClr val="tx1"/>
                </a:solidFill>
                <a:latin typeface="Arial" charset="0"/>
                <a:ea typeface="ＭＳ Ｐゴシック" charset="0"/>
              </a:defRPr>
            </a:lvl3pPr>
            <a:lvl4pPr marL="1552674" indent="-221811">
              <a:defRPr sz="2300">
                <a:solidFill>
                  <a:schemeClr val="tx1"/>
                </a:solidFill>
                <a:latin typeface="Arial" charset="0"/>
                <a:ea typeface="ＭＳ Ｐゴシック" charset="0"/>
              </a:defRPr>
            </a:lvl4pPr>
            <a:lvl5pPr marL="1996295" indent="-221811">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84C031BB-2CE0-9142-886F-C8FC42E2DBE3}" type="slidenum">
              <a:rPr lang="en-US" sz="1200">
                <a:latin typeface="Times New Roman" charset="0"/>
              </a:rPr>
              <a:pPr eaLnBrk="1" hangingPunct="1"/>
              <a:t>10</a:t>
            </a:fld>
            <a:endParaRPr lang="en-US" sz="1200">
              <a:latin typeface="Times New Roman" charset="0"/>
            </a:endParaRPr>
          </a:p>
        </p:txBody>
      </p:sp>
      <p:sp>
        <p:nvSpPr>
          <p:cNvPr id="69634" name="Rectangle 7"/>
          <p:cNvSpPr txBox="1">
            <a:spLocks noGrp="1" noChangeArrowheads="1"/>
          </p:cNvSpPr>
          <p:nvPr/>
        </p:nvSpPr>
        <p:spPr bwMode="auto">
          <a:xfrm>
            <a:off x="3885792" y="8686336"/>
            <a:ext cx="2972208" cy="457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592DA1E-37FA-B24A-8455-546ECFE55010}" type="slidenum">
              <a:rPr lang="en-US" sz="1200">
                <a:latin typeface="Times New Roman" charset="0"/>
              </a:rPr>
              <a:pPr algn="r" eaLnBrk="1" hangingPunct="1"/>
              <a:t>10</a:t>
            </a:fld>
            <a:endParaRPr lang="en-US" sz="1200">
              <a:latin typeface="Times New Roman"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685187" y="4343169"/>
            <a:ext cx="5487626" cy="411433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Stress:  Although most schools have a written code of conduct or discipline policy-- which is important-- it tends to focus on procedures for processing rule violations (#5 on the slide).</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Effective school-wide discipline systems have a matching and strong proactive component that teaches and encourages pro-social behavior, and provides an on-going progress monitoring system.</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The remaining five items are important but difficult to sustain without clear school-wide investments and structures in place.</a:t>
            </a:r>
          </a:p>
        </p:txBody>
      </p:sp>
    </p:spTree>
    <p:extLst>
      <p:ext uri="{BB962C8B-B14F-4D97-AF65-F5344CB8AC3E}">
        <p14:creationId xmlns:p14="http://schemas.microsoft.com/office/powerpoint/2010/main" val="355589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371600" y="1143000"/>
            <a:ext cx="4114800" cy="3086100"/>
          </a:xfrm>
          <a:ln/>
        </p:spPr>
      </p:sp>
      <p:sp>
        <p:nvSpPr>
          <p:cNvPr id="45059" name="Rectangle 3"/>
          <p:cNvSpPr>
            <a:spLocks noGrp="1" noChangeArrowheads="1"/>
          </p:cNvSpPr>
          <p:nvPr>
            <p:ph type="body" idx="1"/>
          </p:nvPr>
        </p:nvSpPr>
        <p:spPr>
          <a:noFill/>
          <a:ln/>
        </p:spPr>
        <p:txBody>
          <a:bodyPr/>
          <a:lstStyle/>
          <a:p>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651501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3A7D84B-DA0A-9E4A-9DD7-C8296E6B7B32}" type="slidenum">
              <a:rPr lang="en-US"/>
              <a:pPr/>
              <a:t>12</a:t>
            </a:fld>
            <a:endParaRPr lang="en-US"/>
          </a:p>
        </p:txBody>
      </p:sp>
      <p:sp>
        <p:nvSpPr>
          <p:cNvPr id="40963" name="Rectangle 2"/>
          <p:cNvSpPr>
            <a:spLocks noGrp="1" noRot="1" noChangeAspect="1" noChangeArrowheads="1"/>
          </p:cNvSpPr>
          <p:nvPr>
            <p:ph type="sldImg"/>
          </p:nvPr>
        </p:nvSpPr>
        <p:spPr>
          <a:xfrm>
            <a:off x="1371600" y="1143000"/>
            <a:ext cx="4114800" cy="3086100"/>
          </a:xfrm>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51553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DA1F8-5A8C-E34D-924F-002ACACB7062}" type="slidenum">
              <a:rPr lang="en-US" smtClean="0"/>
              <a:t>14</a:t>
            </a:fld>
            <a:endParaRPr lang="en-US"/>
          </a:p>
        </p:txBody>
      </p:sp>
    </p:spTree>
    <p:extLst>
      <p:ext uri="{BB962C8B-B14F-4D97-AF65-F5344CB8AC3E}">
        <p14:creationId xmlns:p14="http://schemas.microsoft.com/office/powerpoint/2010/main" val="146608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D586EE1-670C-0248-882D-E57D6EADE23A}" type="datetime1">
              <a:rPr lang="en-US" smtClean="0"/>
              <a:t>6/17/19</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65CB2FC-344A-134E-B33C-9AC4D101D6CB}"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r>
              <a:rPr lang="en-US"/>
              <a:t>(Sound Supports &amp; Associates, 2019)</a:t>
            </a: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3586A-6EC0-3546-AB16-C1A3721A6AD7}" type="datetime1">
              <a:rPr lang="en-US" smtClean="0"/>
              <a:t>6/17/19</a:t>
            </a:fld>
            <a:endParaRPr lang="en-US"/>
          </a:p>
        </p:txBody>
      </p:sp>
      <p:sp>
        <p:nvSpPr>
          <p:cNvPr id="5" name="Footer Placeholder 4"/>
          <p:cNvSpPr>
            <a:spLocks noGrp="1"/>
          </p:cNvSpPr>
          <p:nvPr>
            <p:ph type="ftr" sz="quarter" idx="11"/>
          </p:nvPr>
        </p:nvSpPr>
        <p:spPr/>
        <p:txBody>
          <a:bodyPr/>
          <a:lstStyle/>
          <a:p>
            <a:r>
              <a:rPr lang="en-US"/>
              <a:t>(Sound Supports &amp; Associates, 2019)</a:t>
            </a:r>
          </a:p>
        </p:txBody>
      </p:sp>
      <p:sp>
        <p:nvSpPr>
          <p:cNvPr id="6" name="Slide Number Placeholder 5"/>
          <p:cNvSpPr>
            <a:spLocks noGrp="1"/>
          </p:cNvSpPr>
          <p:nvPr>
            <p:ph type="sldNum" sz="quarter" idx="12"/>
          </p:nvPr>
        </p:nvSpPr>
        <p:spPr/>
        <p:txBody>
          <a:bodyPr/>
          <a:lstStyle/>
          <a:p>
            <a:fld id="{465CB2FC-344A-134E-B33C-9AC4D101D6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40"/>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63FC8-672C-5349-9553-CE361A89D9B9}" type="datetime1">
              <a:rPr lang="en-US" smtClean="0"/>
              <a:t>6/17/19</a:t>
            </a:fld>
            <a:endParaRPr lang="en-US"/>
          </a:p>
        </p:txBody>
      </p:sp>
      <p:sp>
        <p:nvSpPr>
          <p:cNvPr id="5" name="Footer Placeholder 4"/>
          <p:cNvSpPr>
            <a:spLocks noGrp="1"/>
          </p:cNvSpPr>
          <p:nvPr>
            <p:ph type="ftr" sz="quarter" idx="11"/>
          </p:nvPr>
        </p:nvSpPr>
        <p:spPr/>
        <p:txBody>
          <a:bodyPr/>
          <a:lstStyle/>
          <a:p>
            <a:r>
              <a:rPr lang="en-US"/>
              <a:t>(Sound Supports &amp; Associates, 2019)</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65CB2FC-344A-134E-B33C-9AC4D101D6C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32068569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8C0F4-3C64-F342-A776-0A8D9465E68F}" type="datetime1">
              <a:rPr lang="en-US" smtClean="0"/>
              <a:t>6/17/19</a:t>
            </a:fld>
            <a:endParaRPr lang="en-US"/>
          </a:p>
        </p:txBody>
      </p:sp>
      <p:sp>
        <p:nvSpPr>
          <p:cNvPr id="5" name="Footer Placeholder 4"/>
          <p:cNvSpPr>
            <a:spLocks noGrp="1"/>
          </p:cNvSpPr>
          <p:nvPr>
            <p:ph type="ftr" sz="quarter" idx="11"/>
          </p:nvPr>
        </p:nvSpPr>
        <p:spPr/>
        <p:txBody>
          <a:bodyPr/>
          <a:lstStyle/>
          <a:p>
            <a:r>
              <a:rPr lang="en-US"/>
              <a:t>(Sound Supports &amp; Associates, 2019)</a:t>
            </a:r>
          </a:p>
        </p:txBody>
      </p:sp>
      <p:sp>
        <p:nvSpPr>
          <p:cNvPr id="6" name="Slide Number Placeholder 5"/>
          <p:cNvSpPr>
            <a:spLocks noGrp="1"/>
          </p:cNvSpPr>
          <p:nvPr>
            <p:ph type="sldNum" sz="quarter" idx="12"/>
          </p:nvPr>
        </p:nvSpPr>
        <p:spPr/>
        <p:txBody>
          <a:bodyPr/>
          <a:lstStyle/>
          <a:p>
            <a:fld id="{465CB2FC-344A-134E-B33C-9AC4D101D6CB}"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807"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CC2D08F9-F68E-4946-B1BB-59BB7743B359}" type="datetime1">
              <a:rPr lang="en-US" smtClean="0"/>
              <a:t>6/17/19</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65CB2FC-344A-134E-B33C-9AC4D101D6CB}"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r>
              <a:rPr lang="en-US"/>
              <a:t>(Sound Supports &amp; Associates, 2019)</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D35416-FC48-7440-A6A0-EE765B883A27}" type="datetime1">
              <a:rPr lang="en-US" smtClean="0"/>
              <a:t>6/17/19</a:t>
            </a:fld>
            <a:endParaRPr lang="en-US"/>
          </a:p>
        </p:txBody>
      </p:sp>
      <p:sp>
        <p:nvSpPr>
          <p:cNvPr id="6" name="Footer Placeholder 5"/>
          <p:cNvSpPr>
            <a:spLocks noGrp="1"/>
          </p:cNvSpPr>
          <p:nvPr>
            <p:ph type="ftr" sz="quarter" idx="11"/>
          </p:nvPr>
        </p:nvSpPr>
        <p:spPr/>
        <p:txBody>
          <a:bodyPr/>
          <a:lstStyle/>
          <a:p>
            <a:r>
              <a:rPr lang="en-US"/>
              <a:t>(Sound Supports &amp; Associates, 2019)</a:t>
            </a:r>
          </a:p>
        </p:txBody>
      </p:sp>
      <p:sp>
        <p:nvSpPr>
          <p:cNvPr id="7" name="Slide Number Placeholder 6"/>
          <p:cNvSpPr>
            <a:spLocks noGrp="1"/>
          </p:cNvSpPr>
          <p:nvPr>
            <p:ph type="sldNum" sz="quarter" idx="12"/>
          </p:nvPr>
        </p:nvSpPr>
        <p:spPr/>
        <p:txBody>
          <a:bodyPr/>
          <a:lstStyle/>
          <a:p>
            <a:fld id="{465CB2FC-344A-134E-B33C-9AC4D101D6CB}"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7"/>
            <a:ext cx="4040188" cy="639763"/>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1"/>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3" y="1722437"/>
            <a:ext cx="4041775" cy="639763"/>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438401"/>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641531-BFC0-6241-9973-E4E8BC2FDA25}" type="datetime1">
              <a:rPr lang="en-US" smtClean="0"/>
              <a:t>6/17/19</a:t>
            </a:fld>
            <a:endParaRPr lang="en-US"/>
          </a:p>
        </p:txBody>
      </p:sp>
      <p:sp>
        <p:nvSpPr>
          <p:cNvPr id="8" name="Footer Placeholder 7"/>
          <p:cNvSpPr>
            <a:spLocks noGrp="1"/>
          </p:cNvSpPr>
          <p:nvPr>
            <p:ph type="ftr" sz="quarter" idx="11"/>
          </p:nvPr>
        </p:nvSpPr>
        <p:spPr/>
        <p:txBody>
          <a:bodyPr/>
          <a:lstStyle/>
          <a:p>
            <a:r>
              <a:rPr lang="en-US"/>
              <a:t>(Sound Supports &amp; Associates, 2019)</a:t>
            </a:r>
          </a:p>
        </p:txBody>
      </p:sp>
      <p:sp>
        <p:nvSpPr>
          <p:cNvPr id="9" name="Slide Number Placeholder 8"/>
          <p:cNvSpPr>
            <a:spLocks noGrp="1"/>
          </p:cNvSpPr>
          <p:nvPr>
            <p:ph type="sldNum" sz="quarter" idx="12"/>
          </p:nvPr>
        </p:nvSpPr>
        <p:spPr/>
        <p:txBody>
          <a:bodyPr/>
          <a:lstStyle/>
          <a:p>
            <a:fld id="{465CB2FC-344A-134E-B33C-9AC4D101D6CB}"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3CA54B-8D84-6348-B871-9B212B7A8835}" type="datetime1">
              <a:rPr lang="en-US" smtClean="0"/>
              <a:t>6/17/19</a:t>
            </a:fld>
            <a:endParaRPr lang="en-US"/>
          </a:p>
        </p:txBody>
      </p:sp>
      <p:sp>
        <p:nvSpPr>
          <p:cNvPr id="4" name="Footer Placeholder 3"/>
          <p:cNvSpPr>
            <a:spLocks noGrp="1"/>
          </p:cNvSpPr>
          <p:nvPr>
            <p:ph type="ftr" sz="quarter" idx="11"/>
          </p:nvPr>
        </p:nvSpPr>
        <p:spPr/>
        <p:txBody>
          <a:bodyPr/>
          <a:lstStyle/>
          <a:p>
            <a:r>
              <a:rPr lang="en-US"/>
              <a:t>(Sound Supports &amp; Associates, 2019)</a:t>
            </a:r>
          </a:p>
        </p:txBody>
      </p:sp>
      <p:sp>
        <p:nvSpPr>
          <p:cNvPr id="5" name="Slide Number Placeholder 4"/>
          <p:cNvSpPr>
            <a:spLocks noGrp="1"/>
          </p:cNvSpPr>
          <p:nvPr>
            <p:ph type="sldNum" sz="quarter" idx="12"/>
          </p:nvPr>
        </p:nvSpPr>
        <p:spPr/>
        <p:txBody>
          <a:bodyPr/>
          <a:lstStyle/>
          <a:p>
            <a:fld id="{465CB2FC-344A-134E-B33C-9AC4D101D6CB}"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2A6A94A-1B29-1B40-9850-517FCD17F7D0}" type="datetime1">
              <a:rPr lang="en-US" smtClean="0"/>
              <a:t>6/17/19</a:t>
            </a:fld>
            <a:endParaRPr lang="en-US"/>
          </a:p>
        </p:txBody>
      </p:sp>
      <p:sp>
        <p:nvSpPr>
          <p:cNvPr id="3" name="Footer Placeholder 2"/>
          <p:cNvSpPr>
            <a:spLocks noGrp="1"/>
          </p:cNvSpPr>
          <p:nvPr>
            <p:ph type="ftr" sz="quarter" idx="11"/>
          </p:nvPr>
        </p:nvSpPr>
        <p:spPr/>
        <p:txBody>
          <a:bodyPr/>
          <a:lstStyle/>
          <a:p>
            <a:r>
              <a:rPr lang="en-US"/>
              <a:t>(Sound Supports &amp; Associates, 2019)</a:t>
            </a:r>
          </a:p>
        </p:txBody>
      </p:sp>
      <p:sp>
        <p:nvSpPr>
          <p:cNvPr id="4" name="Slide Number Placeholder 3"/>
          <p:cNvSpPr>
            <a:spLocks noGrp="1"/>
          </p:cNvSpPr>
          <p:nvPr>
            <p:ph type="sldNum" sz="quarter" idx="12"/>
          </p:nvPr>
        </p:nvSpPr>
        <p:spPr/>
        <p:txBody>
          <a:bodyPr/>
          <a:lstStyle/>
          <a:p>
            <a:fld id="{465CB2FC-344A-134E-B33C-9AC4D101D6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5"/>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93385-6843-7649-92A0-F35770035D2A}" type="datetime1">
              <a:rPr lang="en-US" smtClean="0"/>
              <a:t>6/17/19</a:t>
            </a:fld>
            <a:endParaRPr lang="en-US"/>
          </a:p>
        </p:txBody>
      </p:sp>
      <p:sp>
        <p:nvSpPr>
          <p:cNvPr id="6" name="Footer Placeholder 5"/>
          <p:cNvSpPr>
            <a:spLocks noGrp="1"/>
          </p:cNvSpPr>
          <p:nvPr>
            <p:ph type="ftr" sz="quarter" idx="11"/>
          </p:nvPr>
        </p:nvSpPr>
        <p:spPr/>
        <p:txBody>
          <a:bodyPr/>
          <a:lstStyle/>
          <a:p>
            <a:r>
              <a:rPr lang="en-US"/>
              <a:t>(Sound Supports &amp; Associates, 2019)</a:t>
            </a: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65CB2FC-344A-134E-B33C-9AC4D101D6CB}"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26C31C-DD9D-B946-BFED-66A314755A70}" type="datetime1">
              <a:rPr lang="en-US" smtClean="0"/>
              <a:t>6/17/19</a:t>
            </a:fld>
            <a:endParaRPr lang="en-US"/>
          </a:p>
        </p:txBody>
      </p:sp>
      <p:sp>
        <p:nvSpPr>
          <p:cNvPr id="6" name="Footer Placeholder 5"/>
          <p:cNvSpPr>
            <a:spLocks noGrp="1"/>
          </p:cNvSpPr>
          <p:nvPr>
            <p:ph type="ftr" sz="quarter" idx="11"/>
          </p:nvPr>
        </p:nvSpPr>
        <p:spPr/>
        <p:txBody>
          <a:bodyPr/>
          <a:lstStyle/>
          <a:p>
            <a:r>
              <a:rPr lang="en-US"/>
              <a:t>(Sound Supports &amp; Associates, 2019)</a:t>
            </a:r>
          </a:p>
        </p:txBody>
      </p:sp>
      <p:sp>
        <p:nvSpPr>
          <p:cNvPr id="7" name="Slide Number Placeholder 6"/>
          <p:cNvSpPr>
            <a:spLocks noGrp="1"/>
          </p:cNvSpPr>
          <p:nvPr>
            <p:ph type="sldNum" sz="quarter" idx="12"/>
          </p:nvPr>
        </p:nvSpPr>
        <p:spPr/>
        <p:txBody>
          <a:bodyPr/>
          <a:lstStyle/>
          <a:p>
            <a:fld id="{465CB2FC-344A-134E-B33C-9AC4D101D6CB}"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7" y="152406"/>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9"/>
            <a:ext cx="8381260" cy="105439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1007"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1"/>
            <a:ext cx="2133600" cy="274320"/>
          </a:xfrm>
          <a:prstGeom prst="rect">
            <a:avLst/>
          </a:prstGeom>
        </p:spPr>
        <p:txBody>
          <a:bodyPr vert="horz" lIns="91440" tIns="45720" rIns="91440" bIns="45720" rtlCol="0" anchor="ctr"/>
          <a:lstStyle>
            <a:lvl1pPr algn="l">
              <a:defRPr sz="1100">
                <a:solidFill>
                  <a:schemeClr val="tx2"/>
                </a:solidFill>
              </a:defRPr>
            </a:lvl1pPr>
          </a:lstStyle>
          <a:p>
            <a:fld id="{F3A2C287-46D0-974E-AD60-B85EB9D39D43}" type="datetime1">
              <a:rPr lang="en-US" smtClean="0"/>
              <a:t>6/17/19</a:t>
            </a:fld>
            <a:endParaRPr lang="en-US"/>
          </a:p>
        </p:txBody>
      </p:sp>
      <p:sp>
        <p:nvSpPr>
          <p:cNvPr id="5" name="Footer Placeholder 4"/>
          <p:cNvSpPr>
            <a:spLocks noGrp="1"/>
          </p:cNvSpPr>
          <p:nvPr>
            <p:ph type="ftr" sz="quarter" idx="3"/>
          </p:nvPr>
        </p:nvSpPr>
        <p:spPr>
          <a:xfrm>
            <a:off x="3048000" y="6356351"/>
            <a:ext cx="3352800" cy="274320"/>
          </a:xfrm>
          <a:prstGeom prst="rect">
            <a:avLst/>
          </a:prstGeom>
        </p:spPr>
        <p:txBody>
          <a:bodyPr vert="horz" lIns="91440" tIns="45720" rIns="91440" bIns="45720" rtlCol="0" anchor="ctr"/>
          <a:lstStyle>
            <a:lvl1pPr algn="ctr">
              <a:defRPr sz="1100">
                <a:solidFill>
                  <a:schemeClr val="tx2"/>
                </a:solidFill>
              </a:defRPr>
            </a:lvl1pPr>
          </a:lstStyle>
          <a:p>
            <a:r>
              <a:rPr lang="en-US"/>
              <a:t>(Sound Supports &amp; Associates, 2019)</a:t>
            </a: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65CB2FC-344A-134E-B33C-9AC4D101D6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hf sldNum="0"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z6MtVtRSXM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youtu.be/ABGBn87HCe4"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file:////Users/Maggie/Documents/OSPI%20work/Maggie's%20Business/PBIS%20resources/Tier%20II/Request%20for%20Consultation-%20Teacher%20Supplied%20Info_v4.pdf"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hyperlink" Target="https://www.youtube.com/watch?v=lXP5rFAJQek" TargetMode="External"/><Relationship Id="rId5" Type="http://schemas.openxmlformats.org/officeDocument/2006/relationships/image" Target="../media/image28.emf"/><Relationship Id="rId4" Type="http://schemas.openxmlformats.org/officeDocument/2006/relationships/oleObject" Target="../embeddings/oleObject2.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tiff"/><Relationship Id="rId1" Type="http://schemas.openxmlformats.org/officeDocument/2006/relationships/slideLayout" Target="../slideLayouts/slideLayout7.xml"/><Relationship Id="rId5" Type="http://schemas.openxmlformats.org/officeDocument/2006/relationships/image" Target="../media/image37.tiff"/><Relationship Id="rId4" Type="http://schemas.openxmlformats.org/officeDocument/2006/relationships/image" Target="../media/image36.tiff"/></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ubtitle 2"/>
          <p:cNvSpPr>
            <a:spLocks noGrp="1"/>
          </p:cNvSpPr>
          <p:nvPr>
            <p:ph type="subTitle" idx="1"/>
          </p:nvPr>
        </p:nvSpPr>
        <p:spPr>
          <a:xfrm>
            <a:off x="464695" y="3359966"/>
            <a:ext cx="6317105" cy="1384383"/>
          </a:xfrm>
        </p:spPr>
        <p:txBody>
          <a:bodyPr>
            <a:normAutofit lnSpcReduction="10000"/>
          </a:bodyPr>
          <a:lstStyle/>
          <a:p>
            <a:pPr algn="ctr">
              <a:lnSpc>
                <a:spcPct val="90000"/>
              </a:lnSpc>
              <a:buClr>
                <a:srgbClr val="6FB7D7"/>
              </a:buClr>
              <a:buFont typeface="Arial" charset="0"/>
              <a:buNone/>
            </a:pPr>
            <a:r>
              <a:rPr lang="en-US" sz="2300" b="1" dirty="0">
                <a:solidFill>
                  <a:schemeClr val="bg1"/>
                </a:solidFill>
                <a:latin typeface="Arial" charset="0"/>
                <a:ea typeface="ＭＳ Ｐゴシック" charset="0"/>
                <a:cs typeface="ＭＳ Ｐゴシック" charset="0"/>
              </a:rPr>
              <a:t>Bridget Walker, Ph.D.</a:t>
            </a:r>
          </a:p>
          <a:p>
            <a:pPr algn="ctr">
              <a:lnSpc>
                <a:spcPct val="90000"/>
              </a:lnSpc>
              <a:buClr>
                <a:srgbClr val="6FB7D7"/>
              </a:buClr>
              <a:buFont typeface="Arial" charset="0"/>
              <a:buNone/>
            </a:pPr>
            <a:r>
              <a:rPr lang="en-US" sz="2300" b="1" dirty="0">
                <a:solidFill>
                  <a:schemeClr val="bg1"/>
                </a:solidFill>
                <a:latin typeface="Arial" charset="0"/>
                <a:ea typeface="ＭＳ Ｐゴシック" charset="0"/>
                <a:cs typeface="ＭＳ Ｐゴシック" charset="0"/>
              </a:rPr>
              <a:t>Lori </a:t>
            </a:r>
            <a:r>
              <a:rPr lang="en-US" sz="2300" b="1" dirty="0" err="1">
                <a:solidFill>
                  <a:schemeClr val="bg1"/>
                </a:solidFill>
                <a:latin typeface="Arial" charset="0"/>
                <a:ea typeface="ＭＳ Ｐゴシック" charset="0"/>
                <a:cs typeface="ＭＳ Ｐゴシック" charset="0"/>
              </a:rPr>
              <a:t>Lynass</a:t>
            </a:r>
            <a:r>
              <a:rPr lang="en-US" sz="2300" b="1" dirty="0">
                <a:solidFill>
                  <a:schemeClr val="bg1"/>
                </a:solidFill>
                <a:latin typeface="Arial" charset="0"/>
                <a:ea typeface="ＭＳ Ｐゴシック" charset="0"/>
                <a:cs typeface="ＭＳ Ｐゴシック" charset="0"/>
              </a:rPr>
              <a:t>, </a:t>
            </a:r>
            <a:r>
              <a:rPr lang="en-US" sz="2300" b="1" dirty="0" err="1">
                <a:solidFill>
                  <a:schemeClr val="bg1"/>
                </a:solidFill>
                <a:latin typeface="Arial" charset="0"/>
                <a:ea typeface="ＭＳ Ｐゴシック" charset="0"/>
                <a:cs typeface="ＭＳ Ｐゴシック" charset="0"/>
              </a:rPr>
              <a:t>Ed.D</a:t>
            </a:r>
            <a:endParaRPr lang="en-US" sz="2300" b="1" dirty="0">
              <a:solidFill>
                <a:schemeClr val="bg1"/>
              </a:solidFill>
              <a:latin typeface="Arial" charset="0"/>
              <a:ea typeface="ＭＳ Ｐゴシック" charset="0"/>
              <a:cs typeface="ＭＳ Ｐゴシック" charset="0"/>
            </a:endParaRPr>
          </a:p>
          <a:p>
            <a:pPr algn="ctr">
              <a:lnSpc>
                <a:spcPct val="90000"/>
              </a:lnSpc>
              <a:buClr>
                <a:srgbClr val="6FB7D7"/>
              </a:buClr>
              <a:buFont typeface="Arial" charset="0"/>
              <a:buNone/>
            </a:pPr>
            <a:r>
              <a:rPr lang="en-US" sz="2100" dirty="0">
                <a:latin typeface="Arial" charset="0"/>
                <a:ea typeface="ＭＳ Ｐゴシック" charset="0"/>
                <a:cs typeface="ＭＳ Ｐゴシック" charset="0"/>
              </a:rPr>
              <a:t>Sound Supports</a:t>
            </a:r>
          </a:p>
          <a:p>
            <a:pPr algn="ctr">
              <a:lnSpc>
                <a:spcPct val="90000"/>
              </a:lnSpc>
              <a:buClr>
                <a:srgbClr val="6FB7D7"/>
              </a:buClr>
              <a:buFont typeface="Arial" charset="0"/>
              <a:buNone/>
            </a:pPr>
            <a:r>
              <a:rPr lang="en-US" sz="2100" dirty="0">
                <a:latin typeface="Arial" charset="0"/>
                <a:ea typeface="ＭＳ Ｐゴシック" charset="0"/>
                <a:cs typeface="ＭＳ Ｐゴシック" charset="0"/>
              </a:rPr>
              <a:t>PBIS Coaches</a:t>
            </a:r>
          </a:p>
          <a:p>
            <a:pPr algn="ctr">
              <a:lnSpc>
                <a:spcPct val="90000"/>
              </a:lnSpc>
              <a:buClr>
                <a:srgbClr val="6FB7D7"/>
              </a:buClr>
              <a:buFont typeface="Arial" charset="0"/>
              <a:buNone/>
            </a:pPr>
            <a:endParaRPr lang="en-US" sz="2400" dirty="0">
              <a:solidFill>
                <a:srgbClr val="898989"/>
              </a:solidFill>
              <a:latin typeface="Arial" charset="0"/>
              <a:ea typeface="ＭＳ Ｐゴシック" charset="0"/>
              <a:cs typeface="ＭＳ Ｐゴシック" charset="0"/>
            </a:endParaRPr>
          </a:p>
        </p:txBody>
      </p:sp>
      <p:sp>
        <p:nvSpPr>
          <p:cNvPr id="4097" name="Title 1"/>
          <p:cNvSpPr>
            <a:spLocks noGrp="1"/>
          </p:cNvSpPr>
          <p:nvPr>
            <p:ph type="title"/>
          </p:nvPr>
        </p:nvSpPr>
        <p:spPr>
          <a:xfrm>
            <a:off x="144026" y="680894"/>
            <a:ext cx="6637774" cy="2461679"/>
          </a:xfrm>
        </p:spPr>
        <p:txBody>
          <a:bodyPr>
            <a:normAutofit fontScale="90000"/>
          </a:bodyPr>
          <a:lstStyle/>
          <a:p>
            <a:pPr algn="ctr" fontAlgn="auto">
              <a:spcAft>
                <a:spcPts val="0"/>
              </a:spcAft>
              <a:defRPr/>
            </a:pPr>
            <a:r>
              <a:rPr lang="en-US" sz="4000" b="1" dirty="0">
                <a:latin typeface="Arial" charset="0"/>
              </a:rPr>
              <a:t>Positive Behavior Interventions and Supports (PBIS)  </a:t>
            </a:r>
            <a:br>
              <a:rPr lang="en-US" sz="4000" b="1" dirty="0">
                <a:latin typeface="Arial" charset="0"/>
              </a:rPr>
            </a:br>
            <a:r>
              <a:rPr lang="en-US" sz="4000" b="1" dirty="0">
                <a:latin typeface="Arial" charset="0"/>
              </a:rPr>
              <a:t>Tier 2- Day 1</a:t>
            </a:r>
          </a:p>
        </p:txBody>
      </p:sp>
      <p:pic>
        <p:nvPicPr>
          <p:cNvPr id="5" name="Picture 4"/>
          <p:cNvPicPr>
            <a:picLocks noChangeAspect="1"/>
          </p:cNvPicPr>
          <p:nvPr/>
        </p:nvPicPr>
        <p:blipFill>
          <a:blip r:embed="rId2"/>
          <a:stretch>
            <a:fillRect/>
          </a:stretch>
        </p:blipFill>
        <p:spPr>
          <a:xfrm>
            <a:off x="2648960" y="4961743"/>
            <a:ext cx="2585468" cy="1532129"/>
          </a:xfrm>
          <a:prstGeom prst="rect">
            <a:avLst/>
          </a:prstGeom>
        </p:spPr>
      </p:pic>
      <p:sp>
        <p:nvSpPr>
          <p:cNvPr id="2" name="Footer Placeholder 1">
            <a:extLst>
              <a:ext uri="{FF2B5EF4-FFF2-40B4-BE49-F238E27FC236}">
                <a16:creationId xmlns:a16="http://schemas.microsoft.com/office/drawing/2014/main" id="{7797319B-B399-B14A-B0EF-35B4909FAE0D}"/>
              </a:ext>
            </a:extLst>
          </p:cNvPr>
          <p:cNvSpPr>
            <a:spLocks noGrp="1"/>
          </p:cNvSpPr>
          <p:nvPr>
            <p:ph type="ftr" sz="quarter" idx="12"/>
          </p:nvPr>
        </p:nvSpPr>
        <p:spPr/>
        <p:txBody>
          <a:bodyPr/>
          <a:lstStyle/>
          <a:p>
            <a:r>
              <a:rPr lang="en-US"/>
              <a:t>(Sound Supports &amp; Associates, 2019)</a:t>
            </a:r>
          </a:p>
        </p:txBody>
      </p:sp>
    </p:spTree>
    <p:extLst>
      <p:ext uri="{BB962C8B-B14F-4D97-AF65-F5344CB8AC3E}">
        <p14:creationId xmlns:p14="http://schemas.microsoft.com/office/powerpoint/2010/main" val="1634283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2">
            <a:extLst>
              <a:ext uri="{FF2B5EF4-FFF2-40B4-BE49-F238E27FC236}">
                <a16:creationId xmlns:a16="http://schemas.microsoft.com/office/drawing/2014/main" id="{05D8E43F-60CC-D946-AE04-85DC25E40657}"/>
              </a:ext>
            </a:extLst>
          </p:cNvPr>
          <p:cNvSpPr>
            <a:spLocks noChangeArrowheads="1"/>
          </p:cNvSpPr>
          <p:nvPr/>
        </p:nvSpPr>
        <p:spPr bwMode="auto">
          <a:xfrm>
            <a:off x="1295400" y="457200"/>
            <a:ext cx="6324600" cy="5867400"/>
          </a:xfrm>
          <a:prstGeom prst="ellipse">
            <a:avLst/>
          </a:prstGeom>
          <a:solidFill>
            <a:schemeClr val="accent2">
              <a:lumMod val="40000"/>
              <a:lumOff val="60000"/>
              <a:alpha val="25098"/>
            </a:schemeClr>
          </a:solidFill>
          <a:ln>
            <a:noFill/>
          </a:ln>
        </p:spPr>
        <p:txBody>
          <a:bodyPr wrap="none" anchor="ctr"/>
          <a:lstStyle/>
          <a:p>
            <a:pPr>
              <a:defRPr/>
            </a:pPr>
            <a:endParaRPr lang="en-US"/>
          </a:p>
        </p:txBody>
      </p:sp>
      <p:sp>
        <p:nvSpPr>
          <p:cNvPr id="47107" name="Rectangle 3">
            <a:extLst>
              <a:ext uri="{FF2B5EF4-FFF2-40B4-BE49-F238E27FC236}">
                <a16:creationId xmlns:a16="http://schemas.microsoft.com/office/drawing/2014/main" id="{56834E84-BB2A-BA41-BA73-7606B4C9F3F5}"/>
              </a:ext>
            </a:extLst>
          </p:cNvPr>
          <p:cNvSpPr>
            <a:spLocks noGrp="1" noChangeArrowheads="1"/>
          </p:cNvSpPr>
          <p:nvPr>
            <p:ph idx="1"/>
          </p:nvPr>
        </p:nvSpPr>
        <p:spPr>
          <a:xfrm>
            <a:off x="495300" y="1905000"/>
            <a:ext cx="8229600" cy="4953000"/>
          </a:xfrm>
          <a:solidFill>
            <a:schemeClr val="bg1"/>
          </a:solidFill>
        </p:spPr>
        <p:txBody>
          <a:bodyPr>
            <a:normAutofit/>
          </a:bodyPr>
          <a:lstStyle/>
          <a:p>
            <a:pPr eaLnBrk="1" hangingPunct="1">
              <a:buFontTx/>
              <a:buNone/>
              <a:defRPr/>
            </a:pPr>
            <a:r>
              <a:rPr lang="en-US" sz="2800" dirty="0"/>
              <a:t>1. Common </a:t>
            </a:r>
            <a:r>
              <a:rPr lang="en-US" sz="2800" b="1" dirty="0">
                <a:solidFill>
                  <a:schemeClr val="tx2">
                    <a:lumMod val="60000"/>
                    <a:lumOff val="40000"/>
                  </a:schemeClr>
                </a:solidFill>
              </a:rPr>
              <a:t>purpose</a:t>
            </a:r>
            <a:r>
              <a:rPr lang="en-US" sz="2800" dirty="0"/>
              <a:t> &amp; approach to discipline</a:t>
            </a:r>
          </a:p>
          <a:p>
            <a:pPr eaLnBrk="1" hangingPunct="1">
              <a:buFontTx/>
              <a:buNone/>
              <a:defRPr/>
            </a:pPr>
            <a:r>
              <a:rPr lang="en-US" sz="2800" dirty="0"/>
              <a:t>2. Clear set of </a:t>
            </a:r>
            <a:r>
              <a:rPr lang="en-US" sz="2800" b="1" dirty="0">
                <a:solidFill>
                  <a:schemeClr val="tx2">
                    <a:lumMod val="60000"/>
                    <a:lumOff val="40000"/>
                  </a:schemeClr>
                </a:solidFill>
              </a:rPr>
              <a:t>positive expectations &amp;                                             behaviors</a:t>
            </a:r>
          </a:p>
          <a:p>
            <a:pPr eaLnBrk="1" hangingPunct="1">
              <a:buFontTx/>
              <a:buNone/>
              <a:defRPr/>
            </a:pPr>
            <a:r>
              <a:rPr lang="en-US" sz="2800" dirty="0"/>
              <a:t>3. Procedures for </a:t>
            </a:r>
            <a:r>
              <a:rPr lang="en-US" sz="2800" b="1" dirty="0">
                <a:solidFill>
                  <a:schemeClr val="tx2">
                    <a:lumMod val="60000"/>
                    <a:lumOff val="40000"/>
                  </a:schemeClr>
                </a:solidFill>
              </a:rPr>
              <a:t>teaching</a:t>
            </a:r>
            <a:r>
              <a:rPr lang="en-US" sz="2800" dirty="0"/>
              <a:t> expected behavior</a:t>
            </a:r>
          </a:p>
          <a:p>
            <a:pPr eaLnBrk="1" hangingPunct="1">
              <a:buFontTx/>
              <a:buNone/>
              <a:defRPr/>
            </a:pPr>
            <a:r>
              <a:rPr lang="en-US" sz="2800" dirty="0"/>
              <a:t>4. Continuum of procedures for </a:t>
            </a:r>
            <a:r>
              <a:rPr lang="en-US" sz="2800" b="1" dirty="0">
                <a:solidFill>
                  <a:schemeClr val="tx2">
                    <a:lumMod val="60000"/>
                    <a:lumOff val="40000"/>
                  </a:schemeClr>
                </a:solidFill>
              </a:rPr>
              <a:t>encouraging</a:t>
            </a:r>
            <a:r>
              <a:rPr lang="en-US" sz="2800" dirty="0">
                <a:solidFill>
                  <a:schemeClr val="tx2">
                    <a:lumMod val="60000"/>
                    <a:lumOff val="40000"/>
                  </a:schemeClr>
                </a:solidFill>
              </a:rPr>
              <a:t> </a:t>
            </a:r>
            <a:r>
              <a:rPr lang="en-US" sz="2800" dirty="0"/>
              <a:t>expected behavior</a:t>
            </a:r>
          </a:p>
          <a:p>
            <a:pPr eaLnBrk="1" hangingPunct="1">
              <a:buFontTx/>
              <a:buNone/>
              <a:defRPr/>
            </a:pPr>
            <a:r>
              <a:rPr lang="en-US" sz="2800" dirty="0"/>
              <a:t>5. Continuum of procedures for </a:t>
            </a:r>
            <a:r>
              <a:rPr lang="en-US" sz="2800" b="1" dirty="0">
                <a:solidFill>
                  <a:schemeClr val="tx2">
                    <a:lumMod val="60000"/>
                    <a:lumOff val="40000"/>
                  </a:schemeClr>
                </a:solidFill>
              </a:rPr>
              <a:t>discouraging</a:t>
            </a:r>
            <a:r>
              <a:rPr lang="en-US" sz="2800" dirty="0"/>
              <a:t> inappropriate behavior</a:t>
            </a:r>
          </a:p>
          <a:p>
            <a:pPr eaLnBrk="1" hangingPunct="1">
              <a:buFontTx/>
              <a:buNone/>
              <a:defRPr/>
            </a:pPr>
            <a:r>
              <a:rPr lang="en-US" sz="2800" dirty="0"/>
              <a:t>6. Procedures for on-going </a:t>
            </a:r>
            <a:r>
              <a:rPr lang="en-US" sz="2800" b="1" dirty="0">
                <a:solidFill>
                  <a:schemeClr val="tx2">
                    <a:lumMod val="60000"/>
                    <a:lumOff val="40000"/>
                  </a:schemeClr>
                </a:solidFill>
              </a:rPr>
              <a:t>monitoring</a:t>
            </a:r>
            <a:r>
              <a:rPr lang="en-US" sz="2800" dirty="0">
                <a:solidFill>
                  <a:schemeClr val="tx2">
                    <a:lumMod val="60000"/>
                    <a:lumOff val="40000"/>
                  </a:schemeClr>
                </a:solidFill>
              </a:rPr>
              <a:t> </a:t>
            </a:r>
            <a:r>
              <a:rPr lang="en-US" sz="2800" dirty="0"/>
              <a:t>&amp; evaluation</a:t>
            </a:r>
          </a:p>
        </p:txBody>
      </p:sp>
      <p:sp>
        <p:nvSpPr>
          <p:cNvPr id="68611" name="Text Box 4"/>
          <p:cNvSpPr txBox="1">
            <a:spLocks noChangeArrowheads="1"/>
          </p:cNvSpPr>
          <p:nvPr/>
        </p:nvSpPr>
        <p:spPr bwMode="auto">
          <a:xfrm>
            <a:off x="1295400" y="457200"/>
            <a:ext cx="6629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dirty="0">
                <a:solidFill>
                  <a:schemeClr val="bg1"/>
                </a:solidFill>
                <a:latin typeface="Cambria" charset="0"/>
              </a:rPr>
              <a:t>School-wide PBIS: Tier 1 </a:t>
            </a:r>
          </a:p>
          <a:p>
            <a:pPr algn="ctr"/>
            <a:r>
              <a:rPr lang="en-US" sz="3600" dirty="0">
                <a:solidFill>
                  <a:schemeClr val="bg1"/>
                </a:solidFill>
                <a:latin typeface="Cambria" charset="0"/>
              </a:rPr>
              <a:t>Prevention</a:t>
            </a:r>
          </a:p>
        </p:txBody>
      </p:sp>
      <p:sp>
        <p:nvSpPr>
          <p:cNvPr id="2" name="Footer Placeholder 1">
            <a:extLst>
              <a:ext uri="{FF2B5EF4-FFF2-40B4-BE49-F238E27FC236}">
                <a16:creationId xmlns:a16="http://schemas.microsoft.com/office/drawing/2014/main" id="{E2D536A0-803F-A049-AE02-992723B1CA1E}"/>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3074476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5" descr="Screen shot 2010-08-14 at 8"/>
          <p:cNvPicPr>
            <a:picLocks noGrp="1" noChangeAspect="1" noChangeArrowheads="1"/>
          </p:cNvPicPr>
          <p:nvPr>
            <p:ph idx="1"/>
          </p:nvPr>
        </p:nvPicPr>
        <p:blipFill>
          <a:blip r:embed="rId3"/>
          <a:srcRect t="23081" b="23081"/>
          <a:stretch>
            <a:fillRect/>
          </a:stretch>
        </p:blipFill>
        <p:spPr>
          <a:xfrm>
            <a:off x="381000" y="1719071"/>
            <a:ext cx="3285112" cy="1722052"/>
          </a:xfrm>
        </p:spPr>
      </p:pic>
      <p:sp>
        <p:nvSpPr>
          <p:cNvPr id="44034" name="Rectangle 2"/>
          <p:cNvSpPr>
            <a:spLocks noGrp="1" noChangeArrowheads="1"/>
          </p:cNvSpPr>
          <p:nvPr>
            <p:ph type="title"/>
          </p:nvPr>
        </p:nvSpPr>
        <p:spPr/>
        <p:txBody>
          <a:bodyPr/>
          <a:lstStyle/>
          <a:p>
            <a:pPr eaLnBrk="1" hangingPunct="1"/>
            <a:r>
              <a:rPr lang="en-US" dirty="0"/>
              <a:t>Are We Ready for Tier Two?</a:t>
            </a:r>
          </a:p>
        </p:txBody>
      </p:sp>
      <p:sp>
        <p:nvSpPr>
          <p:cNvPr id="44035" name="Rectangle 3"/>
          <p:cNvSpPr>
            <a:spLocks noGrp="1" noChangeArrowheads="1"/>
          </p:cNvSpPr>
          <p:nvPr>
            <p:ph type="body" sz="half" idx="4294967295"/>
          </p:nvPr>
        </p:nvSpPr>
        <p:spPr>
          <a:xfrm>
            <a:off x="4045822" y="1630805"/>
            <a:ext cx="4716445" cy="4876931"/>
          </a:xfrm>
        </p:spPr>
        <p:txBody>
          <a:bodyPr>
            <a:normAutofit fontScale="92500"/>
          </a:bodyPr>
          <a:lstStyle/>
          <a:p>
            <a:pPr eaLnBrk="1" hangingPunct="1">
              <a:lnSpc>
                <a:spcPct val="120000"/>
              </a:lnSpc>
            </a:pPr>
            <a:r>
              <a:rPr lang="en-US" sz="2400" dirty="0"/>
              <a:t>For Tier Two supports to be most successful, basic components of Tier One should be in place.</a:t>
            </a:r>
          </a:p>
          <a:p>
            <a:pPr eaLnBrk="1" hangingPunct="1">
              <a:lnSpc>
                <a:spcPct val="120000"/>
              </a:lnSpc>
              <a:buNone/>
            </a:pPr>
            <a:r>
              <a:rPr lang="en-US" sz="2400" dirty="0">
                <a:solidFill>
                  <a:srgbClr val="0000FF"/>
                </a:solidFill>
              </a:rPr>
              <a:t>*   Check Classrooms</a:t>
            </a:r>
          </a:p>
          <a:p>
            <a:pPr eaLnBrk="1" hangingPunct="1">
              <a:lnSpc>
                <a:spcPct val="120000"/>
              </a:lnSpc>
            </a:pPr>
            <a:r>
              <a:rPr lang="en-US" sz="2400" dirty="0"/>
              <a:t>Time must be dedicated for Tier 2 to be implemented.</a:t>
            </a:r>
          </a:p>
          <a:p>
            <a:pPr eaLnBrk="1" hangingPunct="1">
              <a:lnSpc>
                <a:spcPct val="120000"/>
              </a:lnSpc>
            </a:pPr>
            <a:r>
              <a:rPr lang="en-US" sz="2400" dirty="0"/>
              <a:t>Support from staff and admin must be available.</a:t>
            </a:r>
          </a:p>
          <a:p>
            <a:pPr eaLnBrk="1" hangingPunct="1">
              <a:lnSpc>
                <a:spcPct val="120000"/>
              </a:lnSpc>
            </a:pPr>
            <a:r>
              <a:rPr lang="en-US" sz="2400" dirty="0"/>
              <a:t>Professional development &amp; staff collaboration must occur.</a:t>
            </a:r>
          </a:p>
        </p:txBody>
      </p:sp>
      <p:sp>
        <p:nvSpPr>
          <p:cNvPr id="2" name="Footer Placeholder 1">
            <a:extLst>
              <a:ext uri="{FF2B5EF4-FFF2-40B4-BE49-F238E27FC236}">
                <a16:creationId xmlns:a16="http://schemas.microsoft.com/office/drawing/2014/main" id="{36A4FACB-42E4-B240-A53B-DEEABB5A61B6}"/>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1086110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normAutofit fontScale="92500" lnSpcReduction="20000"/>
          </a:bodyPr>
          <a:lstStyle/>
          <a:p>
            <a:pPr>
              <a:lnSpc>
                <a:spcPct val="110000"/>
              </a:lnSpc>
              <a:buClr>
                <a:schemeClr val="tx1"/>
              </a:buClr>
            </a:pPr>
            <a:r>
              <a:rPr lang="en-US" sz="2400" dirty="0"/>
              <a:t>Classroom-wide </a:t>
            </a:r>
            <a:r>
              <a:rPr lang="en-US" sz="2400" dirty="0">
                <a:solidFill>
                  <a:srgbClr val="FF0000"/>
                </a:solidFill>
              </a:rPr>
              <a:t>positive expectations</a:t>
            </a:r>
            <a:r>
              <a:rPr lang="en-US" sz="2400" dirty="0"/>
              <a:t> taught, encouraged &amp; reinforced and </a:t>
            </a:r>
            <a:r>
              <a:rPr lang="en-US" sz="2400" dirty="0">
                <a:solidFill>
                  <a:srgbClr val="3366FF"/>
                </a:solidFill>
              </a:rPr>
              <a:t>match school-wide expectations</a:t>
            </a:r>
          </a:p>
          <a:p>
            <a:pPr>
              <a:lnSpc>
                <a:spcPct val="110000"/>
              </a:lnSpc>
              <a:buClr>
                <a:schemeClr val="tx1"/>
              </a:buClr>
            </a:pPr>
            <a:r>
              <a:rPr lang="en-US" sz="2400" dirty="0"/>
              <a:t>Teaching classroom </a:t>
            </a:r>
            <a:r>
              <a:rPr lang="en-US" sz="2400" dirty="0">
                <a:solidFill>
                  <a:srgbClr val="FF0000"/>
                </a:solidFill>
              </a:rPr>
              <a:t>routines &amp; cues</a:t>
            </a:r>
            <a:r>
              <a:rPr lang="en-US" sz="2400" dirty="0"/>
              <a:t> </a:t>
            </a:r>
            <a:r>
              <a:rPr lang="en-US" sz="2400" dirty="0">
                <a:solidFill>
                  <a:srgbClr val="FF0000"/>
                </a:solidFill>
              </a:rPr>
              <a:t>taught &amp; encouraged</a:t>
            </a:r>
          </a:p>
          <a:p>
            <a:pPr>
              <a:lnSpc>
                <a:spcPct val="110000"/>
              </a:lnSpc>
              <a:buClr>
                <a:schemeClr val="tx1"/>
              </a:buClr>
            </a:pPr>
            <a:r>
              <a:rPr lang="en-US" sz="2400" dirty="0"/>
              <a:t>Ratio of </a:t>
            </a:r>
            <a:r>
              <a:rPr lang="en-US" sz="2400" dirty="0">
                <a:solidFill>
                  <a:srgbClr val="FF0000"/>
                </a:solidFill>
              </a:rPr>
              <a:t>4-5 positive to 1 negative</a:t>
            </a:r>
            <a:r>
              <a:rPr lang="en-US" sz="2400" dirty="0"/>
              <a:t> adult-student interaction</a:t>
            </a:r>
          </a:p>
          <a:p>
            <a:pPr>
              <a:lnSpc>
                <a:spcPct val="110000"/>
              </a:lnSpc>
              <a:buClr>
                <a:schemeClr val="tx1"/>
              </a:buClr>
            </a:pPr>
            <a:r>
              <a:rPr lang="en-US" sz="2400" dirty="0">
                <a:solidFill>
                  <a:srgbClr val="000000"/>
                </a:solidFill>
              </a:rPr>
              <a:t>Staff </a:t>
            </a:r>
            <a:r>
              <a:rPr lang="en-US" sz="2400" dirty="0">
                <a:solidFill>
                  <a:srgbClr val="FF0000"/>
                </a:solidFill>
              </a:rPr>
              <a:t>Agree with and Understand </a:t>
            </a:r>
            <a:r>
              <a:rPr lang="en-US" sz="2400" dirty="0"/>
              <a:t>Classroom and Office Managed Behaviors and implement consistently</a:t>
            </a:r>
          </a:p>
          <a:p>
            <a:pPr>
              <a:lnSpc>
                <a:spcPct val="110000"/>
              </a:lnSpc>
              <a:buClr>
                <a:schemeClr val="tx1"/>
              </a:buClr>
            </a:pPr>
            <a:r>
              <a:rPr lang="en-US" sz="2400" dirty="0">
                <a:solidFill>
                  <a:srgbClr val="FF0000"/>
                </a:solidFill>
              </a:rPr>
              <a:t>Active supervision</a:t>
            </a:r>
          </a:p>
          <a:p>
            <a:pPr>
              <a:lnSpc>
                <a:spcPct val="110000"/>
              </a:lnSpc>
              <a:buClr>
                <a:schemeClr val="tx1"/>
              </a:buClr>
            </a:pPr>
            <a:r>
              <a:rPr lang="en-US" sz="2400" dirty="0">
                <a:solidFill>
                  <a:srgbClr val="FF0000"/>
                </a:solidFill>
              </a:rPr>
              <a:t>Clear redirections for minor</a:t>
            </a:r>
            <a:r>
              <a:rPr lang="en-US" sz="2400" dirty="0"/>
              <a:t>, infrequent behavior errors</a:t>
            </a:r>
          </a:p>
          <a:p>
            <a:pPr>
              <a:lnSpc>
                <a:spcPct val="110000"/>
              </a:lnSpc>
              <a:buClr>
                <a:schemeClr val="tx1"/>
              </a:buClr>
            </a:pPr>
            <a:r>
              <a:rPr lang="en-US" sz="2400" dirty="0">
                <a:solidFill>
                  <a:srgbClr val="FF0000"/>
                </a:solidFill>
              </a:rPr>
              <a:t>Frequent pre-corrections</a:t>
            </a:r>
            <a:r>
              <a:rPr lang="en-US" sz="2400" dirty="0"/>
              <a:t> for chronic errors</a:t>
            </a:r>
          </a:p>
          <a:p>
            <a:pPr>
              <a:lnSpc>
                <a:spcPct val="110000"/>
              </a:lnSpc>
              <a:buClr>
                <a:schemeClr val="tx1"/>
              </a:buClr>
            </a:pPr>
            <a:r>
              <a:rPr lang="en-US" sz="2400" dirty="0">
                <a:solidFill>
                  <a:srgbClr val="FF0000"/>
                </a:solidFill>
              </a:rPr>
              <a:t>Effective </a:t>
            </a:r>
            <a:r>
              <a:rPr lang="en-US" sz="2400" dirty="0">
                <a:solidFill>
                  <a:srgbClr val="000000"/>
                </a:solidFill>
              </a:rPr>
              <a:t>academic instruction &amp; curriculum for all learners</a:t>
            </a:r>
          </a:p>
        </p:txBody>
      </p:sp>
      <p:sp>
        <p:nvSpPr>
          <p:cNvPr id="149506" name="Rectangle 2"/>
          <p:cNvSpPr>
            <a:spLocks noGrp="1" noChangeArrowheads="1"/>
          </p:cNvSpPr>
          <p:nvPr>
            <p:ph type="title"/>
          </p:nvPr>
        </p:nvSpPr>
        <p:spPr/>
        <p:txBody>
          <a:bodyPr>
            <a:normAutofit fontScale="90000"/>
          </a:bodyPr>
          <a:lstStyle/>
          <a:p>
            <a:pPr>
              <a:defRPr/>
            </a:pPr>
            <a:r>
              <a:rPr lang="en-US" b="1" dirty="0"/>
              <a:t>Is Tier 1 in Place in Your Classrooms? Classroom Self-Assessment/Danielson</a:t>
            </a:r>
          </a:p>
        </p:txBody>
      </p:sp>
      <p:sp>
        <p:nvSpPr>
          <p:cNvPr id="2" name="Footer Placeholder 1">
            <a:extLst>
              <a:ext uri="{FF2B5EF4-FFF2-40B4-BE49-F238E27FC236}">
                <a16:creationId xmlns:a16="http://schemas.microsoft.com/office/drawing/2014/main" id="{94B25943-7A33-264D-9736-53C38298EC5D}"/>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2642234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1D5726-1352-5D4D-A184-CD4B2614D117}"/>
              </a:ext>
            </a:extLst>
          </p:cNvPr>
          <p:cNvSpPr>
            <a:spLocks noGrp="1"/>
          </p:cNvSpPr>
          <p:nvPr>
            <p:ph idx="1"/>
          </p:nvPr>
        </p:nvSpPr>
        <p:spPr/>
        <p:txBody>
          <a:bodyPr/>
          <a:lstStyle/>
          <a:p>
            <a:r>
              <a:rPr lang="en-US" sz="2800" dirty="0"/>
              <a:t>How well established is Tier 1 in your classrooms- how do you know? </a:t>
            </a:r>
          </a:p>
          <a:p>
            <a:r>
              <a:rPr lang="en-US" sz="2800" dirty="0"/>
              <a:t>How might they use this classroom management self-assessment tool in your school?</a:t>
            </a:r>
          </a:p>
          <a:p>
            <a:r>
              <a:rPr lang="en-US" sz="2800" dirty="0"/>
              <a:t>Are you using any similar tool or process in your school to help all teachers implement Tier 1 </a:t>
            </a:r>
            <a:r>
              <a:rPr lang="en-US" sz="2800" dirty="0" err="1"/>
              <a:t>effectiely</a:t>
            </a:r>
            <a:r>
              <a:rPr lang="en-US" sz="2800" dirty="0"/>
              <a:t>- how is it working?</a:t>
            </a:r>
          </a:p>
          <a:p>
            <a:endParaRPr lang="en-US" dirty="0"/>
          </a:p>
        </p:txBody>
      </p:sp>
      <p:sp>
        <p:nvSpPr>
          <p:cNvPr id="3" name="Footer Placeholder 2">
            <a:extLst>
              <a:ext uri="{FF2B5EF4-FFF2-40B4-BE49-F238E27FC236}">
                <a16:creationId xmlns:a16="http://schemas.microsoft.com/office/drawing/2014/main" id="{E3421842-4AE2-9F47-9EED-54A2200AB12F}"/>
              </a:ext>
            </a:extLst>
          </p:cNvPr>
          <p:cNvSpPr>
            <a:spLocks noGrp="1"/>
          </p:cNvSpPr>
          <p:nvPr>
            <p:ph type="ftr" sz="quarter" idx="11"/>
          </p:nvPr>
        </p:nvSpPr>
        <p:spPr/>
        <p:txBody>
          <a:bodyPr/>
          <a:lstStyle/>
          <a:p>
            <a:r>
              <a:rPr lang="en-US"/>
              <a:t>(Sound Supports &amp; Associates, 2019)</a:t>
            </a:r>
          </a:p>
        </p:txBody>
      </p:sp>
      <p:sp>
        <p:nvSpPr>
          <p:cNvPr id="4" name="Title 3">
            <a:extLst>
              <a:ext uri="{FF2B5EF4-FFF2-40B4-BE49-F238E27FC236}">
                <a16:creationId xmlns:a16="http://schemas.microsoft.com/office/drawing/2014/main" id="{3DA08F8E-2A0B-664F-9D04-2F66E96983FD}"/>
              </a:ext>
            </a:extLst>
          </p:cNvPr>
          <p:cNvSpPr>
            <a:spLocks noGrp="1"/>
          </p:cNvSpPr>
          <p:nvPr>
            <p:ph type="title"/>
          </p:nvPr>
        </p:nvSpPr>
        <p:spPr/>
        <p:txBody>
          <a:bodyPr/>
          <a:lstStyle/>
          <a:p>
            <a:r>
              <a:rPr lang="en-US" dirty="0"/>
              <a:t>Table for Two….</a:t>
            </a:r>
          </a:p>
        </p:txBody>
      </p:sp>
    </p:spTree>
    <p:extLst>
      <p:ext uri="{BB962C8B-B14F-4D97-AF65-F5344CB8AC3E}">
        <p14:creationId xmlns:p14="http://schemas.microsoft.com/office/powerpoint/2010/main" val="2436788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nSpc>
                <a:spcPct val="120000"/>
              </a:lnSpc>
            </a:pPr>
            <a:r>
              <a:rPr lang="en-US" sz="3000" dirty="0"/>
              <a:t>Measures of “Systems” Outcomes (fidelity) </a:t>
            </a:r>
          </a:p>
          <a:p>
            <a:pPr lvl="1">
              <a:lnSpc>
                <a:spcPct val="120000"/>
              </a:lnSpc>
            </a:pPr>
            <a:r>
              <a:rPr lang="en-US" sz="2400" dirty="0"/>
              <a:t>TFI – </a:t>
            </a:r>
            <a:r>
              <a:rPr lang="en-US" sz="2600" dirty="0"/>
              <a:t>Tiered Fidelity Inventory &gt; 80% on subscales</a:t>
            </a:r>
          </a:p>
          <a:p>
            <a:pPr lvl="1">
              <a:lnSpc>
                <a:spcPct val="120000"/>
              </a:lnSpc>
            </a:pPr>
            <a:r>
              <a:rPr lang="en-US" sz="2600" dirty="0"/>
              <a:t>SAS - Self-Assessment Survey </a:t>
            </a:r>
          </a:p>
          <a:p>
            <a:pPr lvl="1">
              <a:lnSpc>
                <a:spcPct val="120000"/>
              </a:lnSpc>
              <a:buNone/>
            </a:pPr>
            <a:endParaRPr lang="en-US" sz="2600" dirty="0"/>
          </a:p>
          <a:p>
            <a:pPr>
              <a:lnSpc>
                <a:spcPct val="120000"/>
              </a:lnSpc>
            </a:pPr>
            <a:r>
              <a:rPr lang="en-US" sz="3000" dirty="0"/>
              <a:t>Measures of “Practice” Outcomes</a:t>
            </a:r>
          </a:p>
          <a:p>
            <a:pPr lvl="1">
              <a:lnSpc>
                <a:spcPct val="120000"/>
              </a:lnSpc>
            </a:pPr>
            <a:r>
              <a:rPr lang="en-US" sz="2600" dirty="0"/>
              <a:t>Office Referral Data (SWIS or similar system)</a:t>
            </a:r>
          </a:p>
          <a:p>
            <a:pPr lvl="1">
              <a:lnSpc>
                <a:spcPct val="120000"/>
              </a:lnSpc>
            </a:pPr>
            <a:r>
              <a:rPr lang="en-US" sz="2600" dirty="0"/>
              <a:t>Absentee &amp; Truancy Data</a:t>
            </a:r>
          </a:p>
          <a:p>
            <a:pPr lvl="1">
              <a:lnSpc>
                <a:spcPct val="120000"/>
              </a:lnSpc>
            </a:pPr>
            <a:r>
              <a:rPr lang="en-US" sz="2600" dirty="0"/>
              <a:t>Academic Data</a:t>
            </a:r>
          </a:p>
          <a:p>
            <a:pPr lvl="1">
              <a:lnSpc>
                <a:spcPct val="120000"/>
              </a:lnSpc>
            </a:pPr>
            <a:r>
              <a:rPr lang="en-US" sz="2600" dirty="0"/>
              <a:t>School Climate Measures</a:t>
            </a:r>
          </a:p>
          <a:p>
            <a:pPr lvl="1">
              <a:lnSpc>
                <a:spcPct val="120000"/>
              </a:lnSpc>
            </a:pPr>
            <a:r>
              <a:rPr lang="en-US" sz="2600" dirty="0"/>
              <a:t>Staff, Parent and Student Perceptions (survey or Anecdotal Data)</a:t>
            </a:r>
          </a:p>
        </p:txBody>
      </p:sp>
      <p:sp>
        <p:nvSpPr>
          <p:cNvPr id="2" name="Footer Placeholder 1"/>
          <p:cNvSpPr>
            <a:spLocks noGrp="1"/>
          </p:cNvSpPr>
          <p:nvPr>
            <p:ph type="ftr" sz="quarter" idx="11"/>
          </p:nvPr>
        </p:nvSpPr>
        <p:spPr/>
        <p:txBody>
          <a:bodyPr/>
          <a:lstStyle/>
          <a:p>
            <a:r>
              <a:rPr lang="de-DE"/>
              <a:t>(Sound Supports &amp; Associates, 2019)</a:t>
            </a:r>
            <a:endParaRPr lang="en-US"/>
          </a:p>
        </p:txBody>
      </p:sp>
      <p:sp>
        <p:nvSpPr>
          <p:cNvPr id="20482" name="Title 1"/>
          <p:cNvSpPr>
            <a:spLocks noGrp="1"/>
          </p:cNvSpPr>
          <p:nvPr>
            <p:ph type="title"/>
          </p:nvPr>
        </p:nvSpPr>
        <p:spPr/>
        <p:txBody>
          <a:bodyPr/>
          <a:lstStyle/>
          <a:p>
            <a:r>
              <a:rPr lang="en-US" dirty="0"/>
              <a:t>Fidelity Assessment in PBIS</a:t>
            </a:r>
          </a:p>
        </p:txBody>
      </p:sp>
    </p:spTree>
    <p:extLst>
      <p:ext uri="{BB962C8B-B14F-4D97-AF65-F5344CB8AC3E}">
        <p14:creationId xmlns:p14="http://schemas.microsoft.com/office/powerpoint/2010/main" val="300154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Tier 2 – Secondary</a:t>
            </a:r>
            <a:br>
              <a:rPr lang="en-US" b="1" dirty="0"/>
            </a:br>
            <a:r>
              <a:rPr lang="en-US" b="1" dirty="0"/>
              <a:t>Early intervention</a:t>
            </a:r>
          </a:p>
        </p:txBody>
      </p:sp>
      <p:sp>
        <p:nvSpPr>
          <p:cNvPr id="3" name="Content Placeholder 2"/>
          <p:cNvSpPr>
            <a:spLocks noGrp="1"/>
          </p:cNvSpPr>
          <p:nvPr>
            <p:ph idx="1"/>
          </p:nvPr>
        </p:nvSpPr>
        <p:spPr>
          <a:xfrm>
            <a:off x="426128" y="1740468"/>
            <a:ext cx="8260672" cy="4952940"/>
          </a:xfrm>
        </p:spPr>
        <p:txBody>
          <a:bodyPr>
            <a:normAutofit lnSpcReduction="10000"/>
          </a:bodyPr>
          <a:lstStyle/>
          <a:p>
            <a:pPr marL="0" indent="0">
              <a:lnSpc>
                <a:spcPct val="110000"/>
              </a:lnSpc>
              <a:spcBef>
                <a:spcPct val="0"/>
              </a:spcBef>
              <a:buNone/>
            </a:pPr>
            <a:r>
              <a:rPr lang="en-US" sz="2800" dirty="0"/>
              <a:t>Specialized, short term, group administered system for students who display indicators of  high-risk problem behavior &amp; are not responsive to universal interventions </a:t>
            </a:r>
          </a:p>
          <a:p>
            <a:pPr marL="838200" lvl="1" indent="-381000">
              <a:lnSpc>
                <a:spcPct val="110000"/>
              </a:lnSpc>
              <a:spcBef>
                <a:spcPts val="375"/>
              </a:spcBef>
            </a:pPr>
            <a:r>
              <a:rPr lang="en-US" dirty="0"/>
              <a:t>Basic functional based thinking intervention decisions</a:t>
            </a:r>
          </a:p>
          <a:p>
            <a:pPr marL="838200" lvl="1" indent="-381000">
              <a:lnSpc>
                <a:spcPct val="110000"/>
              </a:lnSpc>
              <a:spcBef>
                <a:spcPts val="375"/>
              </a:spcBef>
            </a:pPr>
            <a:r>
              <a:rPr lang="en-US" dirty="0"/>
              <a:t>Daily behavioral monitoring/feedback</a:t>
            </a:r>
          </a:p>
          <a:p>
            <a:pPr marL="838200" lvl="1" indent="-381000">
              <a:lnSpc>
                <a:spcPct val="110000"/>
              </a:lnSpc>
              <a:spcBef>
                <a:spcPts val="375"/>
              </a:spcBef>
            </a:pPr>
            <a:r>
              <a:rPr lang="en-US" dirty="0"/>
              <a:t>Regular &amp; frequent opportunities for positive reinforcement</a:t>
            </a:r>
          </a:p>
          <a:p>
            <a:pPr marL="838200" lvl="1" indent="-381000">
              <a:lnSpc>
                <a:spcPct val="110000"/>
              </a:lnSpc>
              <a:spcBef>
                <a:spcPts val="375"/>
              </a:spcBef>
            </a:pPr>
            <a:r>
              <a:rPr lang="en-US" dirty="0"/>
              <a:t>Family &amp; community connections</a:t>
            </a:r>
          </a:p>
          <a:p>
            <a:pPr marL="838200" lvl="1" indent="-381000">
              <a:lnSpc>
                <a:spcPct val="110000"/>
              </a:lnSpc>
              <a:spcBef>
                <a:spcPts val="375"/>
              </a:spcBef>
            </a:pPr>
            <a:r>
              <a:rPr lang="en-US" dirty="0"/>
              <a:t>Academic supports/strategies for academic success </a:t>
            </a:r>
          </a:p>
          <a:p>
            <a:pPr marL="838200" lvl="1" indent="-381000">
              <a:lnSpc>
                <a:spcPct val="110000"/>
              </a:lnSpc>
              <a:spcBef>
                <a:spcPts val="375"/>
              </a:spcBef>
            </a:pPr>
            <a:r>
              <a:rPr lang="en-US" dirty="0"/>
              <a:t>Planned, focused SEL, social skills instruction and support</a:t>
            </a:r>
          </a:p>
          <a:p>
            <a:pPr marL="838200" lvl="1" indent="-381000">
              <a:lnSpc>
                <a:spcPct val="110000"/>
              </a:lnSpc>
              <a:spcBef>
                <a:spcPts val="375"/>
              </a:spcBef>
            </a:pPr>
            <a:r>
              <a:rPr lang="en-US" dirty="0"/>
              <a:t>Evidence based interventions</a:t>
            </a:r>
          </a:p>
          <a:p>
            <a:pPr marL="838200" lvl="1" indent="-381000">
              <a:lnSpc>
                <a:spcPct val="110000"/>
              </a:lnSpc>
              <a:spcBef>
                <a:spcPts val="375"/>
              </a:spcBef>
            </a:pPr>
            <a:r>
              <a:rPr lang="en-US" dirty="0"/>
              <a:t>Match student to least intensive intervention that meets his/her need(s)</a:t>
            </a:r>
          </a:p>
          <a:p>
            <a:endParaRPr lang="en-US" dirty="0"/>
          </a:p>
        </p:txBody>
      </p:sp>
      <p:sp>
        <p:nvSpPr>
          <p:cNvPr id="4" name="Footer Placeholder 3">
            <a:extLst>
              <a:ext uri="{FF2B5EF4-FFF2-40B4-BE49-F238E27FC236}">
                <a16:creationId xmlns:a16="http://schemas.microsoft.com/office/drawing/2014/main" id="{76AFCF04-2FBA-9C4C-B265-11B3A03B024D}"/>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4068159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Tier 3 – Tertiary</a:t>
            </a:r>
            <a:br>
              <a:rPr lang="en-US" b="1" dirty="0"/>
            </a:br>
            <a:r>
              <a:rPr lang="en-US" b="1" dirty="0"/>
              <a:t>Intensive &amp; Individualized</a:t>
            </a:r>
          </a:p>
        </p:txBody>
      </p:sp>
      <p:sp>
        <p:nvSpPr>
          <p:cNvPr id="3" name="Content Placeholder 2"/>
          <p:cNvSpPr>
            <a:spLocks noGrp="1"/>
          </p:cNvSpPr>
          <p:nvPr>
            <p:ph idx="1"/>
          </p:nvPr>
        </p:nvSpPr>
        <p:spPr>
          <a:xfrm>
            <a:off x="237744" y="1828800"/>
            <a:ext cx="8686800" cy="4818714"/>
          </a:xfrm>
        </p:spPr>
        <p:txBody>
          <a:bodyPr>
            <a:normAutofit/>
          </a:bodyPr>
          <a:lstStyle/>
          <a:p>
            <a:pPr marL="0" indent="0">
              <a:lnSpc>
                <a:spcPct val="90000"/>
              </a:lnSpc>
              <a:spcBef>
                <a:spcPct val="0"/>
              </a:spcBef>
              <a:buNone/>
            </a:pPr>
            <a:r>
              <a:rPr lang="en-US" sz="2400" dirty="0"/>
              <a:t>Specialized, individually administered system for students who display the most challenging problem behavior(s) &amp; are not responsive to targeted group interventions</a:t>
            </a:r>
          </a:p>
          <a:p>
            <a:pPr marL="838200" lvl="1" indent="-381000">
              <a:lnSpc>
                <a:spcPct val="90000"/>
              </a:lnSpc>
              <a:spcBef>
                <a:spcPts val="375"/>
              </a:spcBef>
            </a:pPr>
            <a:r>
              <a:rPr lang="en-US" sz="2400" dirty="0"/>
              <a:t>Simple request for assistance</a:t>
            </a:r>
          </a:p>
          <a:p>
            <a:pPr marL="838200" lvl="1" indent="-381000">
              <a:lnSpc>
                <a:spcPct val="90000"/>
              </a:lnSpc>
              <a:spcBef>
                <a:spcPts val="375"/>
              </a:spcBef>
            </a:pPr>
            <a:r>
              <a:rPr lang="en-US" sz="2400" dirty="0"/>
              <a:t>Rapid response </a:t>
            </a:r>
          </a:p>
          <a:p>
            <a:pPr marL="838200" lvl="1" indent="-381000">
              <a:lnSpc>
                <a:spcPct val="90000"/>
              </a:lnSpc>
              <a:spcBef>
                <a:spcPts val="375"/>
              </a:spcBef>
            </a:pPr>
            <a:r>
              <a:rPr lang="en-US" sz="2400" dirty="0"/>
              <a:t>Functional based planning</a:t>
            </a:r>
          </a:p>
          <a:p>
            <a:pPr marL="838200" lvl="1" indent="-381000">
              <a:lnSpc>
                <a:spcPct val="90000"/>
              </a:lnSpc>
              <a:spcBef>
                <a:spcPts val="375"/>
              </a:spcBef>
            </a:pPr>
            <a:r>
              <a:rPr lang="en-US" sz="2400" dirty="0"/>
              <a:t>Behavior support planning</a:t>
            </a:r>
          </a:p>
          <a:p>
            <a:pPr marL="838200" lvl="1" indent="-381000">
              <a:lnSpc>
                <a:spcPct val="90000"/>
              </a:lnSpc>
              <a:spcBef>
                <a:spcPts val="375"/>
              </a:spcBef>
            </a:pPr>
            <a:r>
              <a:rPr lang="en-US" sz="2400" dirty="0"/>
              <a:t>Team-based problem solving process </a:t>
            </a:r>
          </a:p>
          <a:p>
            <a:pPr marL="838200" lvl="1" indent="-381000">
              <a:lnSpc>
                <a:spcPct val="90000"/>
              </a:lnSpc>
              <a:spcBef>
                <a:spcPts val="375"/>
              </a:spcBef>
            </a:pPr>
            <a:r>
              <a:rPr lang="en-US" sz="2400" dirty="0"/>
              <a:t>Data-based decision making</a:t>
            </a:r>
          </a:p>
          <a:p>
            <a:pPr marL="838200" lvl="1" indent="-381000">
              <a:lnSpc>
                <a:spcPct val="90000"/>
              </a:lnSpc>
              <a:spcBef>
                <a:spcPts val="375"/>
              </a:spcBef>
            </a:pPr>
            <a:r>
              <a:rPr lang="en-US" sz="2400" dirty="0"/>
              <a:t>Comprehensive service delivery derived from a wraparound process</a:t>
            </a:r>
          </a:p>
          <a:p>
            <a:pPr marL="838200" lvl="1" indent="-381000">
              <a:lnSpc>
                <a:spcPct val="90000"/>
              </a:lnSpc>
              <a:spcBef>
                <a:spcPts val="375"/>
              </a:spcBef>
            </a:pPr>
            <a:r>
              <a:rPr lang="en-US" sz="2400" dirty="0"/>
              <a:t>Not “just special education”</a:t>
            </a:r>
          </a:p>
          <a:p>
            <a:endParaRPr lang="en-US" dirty="0"/>
          </a:p>
        </p:txBody>
      </p:sp>
      <p:sp>
        <p:nvSpPr>
          <p:cNvPr id="4" name="Footer Placeholder 3">
            <a:extLst>
              <a:ext uri="{FF2B5EF4-FFF2-40B4-BE49-F238E27FC236}">
                <a16:creationId xmlns:a16="http://schemas.microsoft.com/office/drawing/2014/main" id="{4E8762ED-44F5-284F-A5CE-DEE29FC16B05}"/>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842019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371600" y="304800"/>
            <a:ext cx="6457950" cy="990600"/>
          </a:xfrm>
        </p:spPr>
        <p:txBody>
          <a:bodyPr rtlCol="0">
            <a:normAutofit fontScale="90000"/>
          </a:bodyPr>
          <a:lstStyle/>
          <a:p>
            <a:pPr>
              <a:defRPr/>
            </a:pPr>
            <a:r>
              <a:rPr lang="en-US" dirty="0">
                <a:ea typeface="ＭＳ Ｐゴシック" charset="0"/>
                <a:cs typeface="ＭＳ Ｐゴシック" charset="0"/>
              </a:rPr>
              <a:t>Who is Appropriate for Secondary Intervention?</a:t>
            </a:r>
          </a:p>
        </p:txBody>
      </p:sp>
      <p:sp>
        <p:nvSpPr>
          <p:cNvPr id="44035" name="Rectangle 3"/>
          <p:cNvSpPr>
            <a:spLocks noGrp="1" noChangeArrowheads="1"/>
          </p:cNvSpPr>
          <p:nvPr>
            <p:ph sz="half" idx="1"/>
          </p:nvPr>
        </p:nvSpPr>
        <p:spPr>
          <a:xfrm>
            <a:off x="824876" y="1981200"/>
            <a:ext cx="3531624" cy="3935413"/>
          </a:xfrm>
        </p:spPr>
        <p:txBody>
          <a:bodyPr>
            <a:normAutofit/>
          </a:bodyPr>
          <a:lstStyle/>
          <a:p>
            <a:pPr marL="352425" indent="-352425">
              <a:lnSpc>
                <a:spcPct val="90000"/>
              </a:lnSpc>
              <a:buNone/>
            </a:pPr>
            <a:r>
              <a:rPr lang="en-US" sz="2000" u="sng" dirty="0">
                <a:solidFill>
                  <a:srgbClr val="00B050"/>
                </a:solidFill>
                <a:ea typeface="ＭＳ Ｐゴシック" charset="0"/>
                <a:cs typeface="ＭＳ Ｐゴシック" charset="0"/>
              </a:rPr>
              <a:t>APPROPRIATE</a:t>
            </a:r>
            <a:endParaRPr lang="en-US" sz="1600" u="sng" dirty="0">
              <a:solidFill>
                <a:srgbClr val="00B050"/>
              </a:solidFill>
              <a:ea typeface="ＭＳ Ｐゴシック" charset="0"/>
              <a:cs typeface="ＭＳ Ｐゴシック" charset="0"/>
            </a:endParaRPr>
          </a:p>
          <a:p>
            <a:pPr marL="352425" indent="-352425">
              <a:lnSpc>
                <a:spcPct val="90000"/>
              </a:lnSpc>
              <a:buFontTx/>
              <a:buChar char="–"/>
            </a:pPr>
            <a:r>
              <a:rPr lang="en-US" sz="1600" b="1" dirty="0">
                <a:solidFill>
                  <a:srgbClr val="00B050"/>
                </a:solidFill>
                <a:ea typeface="ＭＳ Ｐゴシック" charset="0"/>
                <a:cs typeface="ＭＳ Ｐゴシック" charset="0"/>
              </a:rPr>
              <a:t>Low-level problem behavior (not severe)</a:t>
            </a:r>
          </a:p>
          <a:p>
            <a:pPr marL="352425" indent="-352425">
              <a:lnSpc>
                <a:spcPct val="90000"/>
              </a:lnSpc>
              <a:buFontTx/>
              <a:buChar char="–"/>
            </a:pPr>
            <a:r>
              <a:rPr lang="en-US" sz="1600" b="1" dirty="0">
                <a:solidFill>
                  <a:srgbClr val="00B050"/>
                </a:solidFill>
                <a:ea typeface="ＭＳ Ｐゴシック" charset="0"/>
                <a:cs typeface="ＭＳ Ｐゴシック" charset="0"/>
              </a:rPr>
              <a:t>2-5 referrals or internalizing issues</a:t>
            </a:r>
          </a:p>
          <a:p>
            <a:pPr marL="352425" indent="-352425">
              <a:lnSpc>
                <a:spcPct val="90000"/>
              </a:lnSpc>
              <a:buFontTx/>
              <a:buChar char="–"/>
            </a:pPr>
            <a:r>
              <a:rPr lang="en-US" sz="1600" b="1" dirty="0">
                <a:solidFill>
                  <a:srgbClr val="00B050"/>
                </a:solidFill>
                <a:ea typeface="ＭＳ Ｐゴシック" charset="0"/>
                <a:cs typeface="ＭＳ Ｐゴシック" charset="0"/>
              </a:rPr>
              <a:t>Behavior occurs across multiple locations</a:t>
            </a:r>
          </a:p>
          <a:p>
            <a:pPr marL="352425" indent="-352425">
              <a:lnSpc>
                <a:spcPct val="90000"/>
              </a:lnSpc>
              <a:buFontTx/>
              <a:buChar char="–"/>
            </a:pPr>
            <a:r>
              <a:rPr lang="en-US" sz="1600" b="1" dirty="0">
                <a:solidFill>
                  <a:srgbClr val="00B050"/>
                </a:solidFill>
                <a:ea typeface="ＭＳ Ｐゴシック" charset="0"/>
                <a:cs typeface="ＭＳ Ｐゴシック" charset="0"/>
              </a:rPr>
              <a:t>Examples</a:t>
            </a:r>
          </a:p>
          <a:p>
            <a:pPr marL="681038" lvl="1" indent="-327422">
              <a:lnSpc>
                <a:spcPct val="90000"/>
              </a:lnSpc>
              <a:buFont typeface="Wingdings" charset="0"/>
              <a:buChar char="ü"/>
            </a:pPr>
            <a:r>
              <a:rPr lang="en-US" sz="1400" b="1" dirty="0">
                <a:solidFill>
                  <a:srgbClr val="00B050"/>
                </a:solidFill>
                <a:ea typeface="ＭＳ Ｐゴシック" charset="0"/>
              </a:rPr>
              <a:t>talking out</a:t>
            </a:r>
          </a:p>
          <a:p>
            <a:pPr marL="681038" lvl="1" indent="-327422">
              <a:lnSpc>
                <a:spcPct val="90000"/>
              </a:lnSpc>
              <a:buFont typeface="Wingdings" charset="0"/>
              <a:buChar char="ü"/>
            </a:pPr>
            <a:r>
              <a:rPr lang="en-US" sz="1400" b="1" dirty="0">
                <a:solidFill>
                  <a:srgbClr val="00B050"/>
                </a:solidFill>
                <a:ea typeface="ＭＳ Ｐゴシック" charset="0"/>
              </a:rPr>
              <a:t>minor disruption</a:t>
            </a:r>
          </a:p>
          <a:p>
            <a:pPr marL="681038" lvl="1" indent="-327422">
              <a:lnSpc>
                <a:spcPct val="90000"/>
              </a:lnSpc>
              <a:buFont typeface="Wingdings" charset="0"/>
              <a:buChar char="ü"/>
            </a:pPr>
            <a:r>
              <a:rPr lang="en-US" sz="1400" b="1" dirty="0">
                <a:solidFill>
                  <a:srgbClr val="00B050"/>
                </a:solidFill>
                <a:latin typeface="Franklin Gothic Medium"/>
                <a:ea typeface="ＭＳ Ｐゴシック" charset="0"/>
                <a:cs typeface="Franklin Gothic Medium"/>
              </a:rPr>
              <a:t>work completion</a:t>
            </a:r>
          </a:p>
          <a:p>
            <a:pPr marL="681038" lvl="1" indent="-327422">
              <a:lnSpc>
                <a:spcPct val="90000"/>
              </a:lnSpc>
            </a:pPr>
            <a:endParaRPr lang="en-US" sz="1350" b="1" u="sng" dirty="0">
              <a:latin typeface="Arial" charset="0"/>
              <a:ea typeface="ＭＳ Ｐゴシック" charset="0"/>
            </a:endParaRPr>
          </a:p>
        </p:txBody>
      </p:sp>
      <p:sp>
        <p:nvSpPr>
          <p:cNvPr id="44036" name="Rectangle 4"/>
          <p:cNvSpPr>
            <a:spLocks noGrp="1" noChangeArrowheads="1"/>
          </p:cNvSpPr>
          <p:nvPr>
            <p:ph sz="half" idx="2"/>
          </p:nvPr>
        </p:nvSpPr>
        <p:spPr>
          <a:xfrm>
            <a:off x="4457707" y="1905000"/>
            <a:ext cx="3791049" cy="4495800"/>
          </a:xfrm>
        </p:spPr>
        <p:txBody>
          <a:bodyPr>
            <a:normAutofit/>
          </a:bodyPr>
          <a:lstStyle/>
          <a:p>
            <a:pPr eaLnBrk="1" hangingPunct="1">
              <a:buFontTx/>
              <a:buNone/>
            </a:pPr>
            <a:r>
              <a:rPr lang="en-US" sz="2000" u="sng" dirty="0">
                <a:solidFill>
                  <a:srgbClr val="FF0000"/>
                </a:solidFill>
                <a:ea typeface="ＭＳ Ｐゴシック" charset="0"/>
                <a:cs typeface="ＭＳ Ｐゴシック" charset="0"/>
              </a:rPr>
              <a:t>INAPPROPRIATE</a:t>
            </a:r>
          </a:p>
          <a:p>
            <a:pPr eaLnBrk="1" hangingPunct="1">
              <a:buFontTx/>
              <a:buChar char="–"/>
            </a:pPr>
            <a:r>
              <a:rPr lang="en-US" sz="1600" b="1" dirty="0">
                <a:solidFill>
                  <a:srgbClr val="FF0000"/>
                </a:solidFill>
                <a:ea typeface="ＭＳ Ｐゴシック" charset="0"/>
                <a:cs typeface="ＭＳ Ｐゴシック" charset="0"/>
              </a:rPr>
              <a:t>Serious or violent behaviors/ infractions</a:t>
            </a:r>
          </a:p>
          <a:p>
            <a:pPr eaLnBrk="1" hangingPunct="1">
              <a:buFontTx/>
              <a:buChar char="–"/>
            </a:pPr>
            <a:r>
              <a:rPr lang="en-US" sz="1600" b="1" dirty="0">
                <a:solidFill>
                  <a:srgbClr val="FF0000"/>
                </a:solidFill>
                <a:ea typeface="ＭＳ Ｐゴシック" charset="0"/>
                <a:cs typeface="ＭＳ Ｐゴシック" charset="0"/>
              </a:rPr>
              <a:t>Extreme chronic behavior (6+ referrals)</a:t>
            </a:r>
          </a:p>
          <a:p>
            <a:pPr eaLnBrk="1" hangingPunct="1">
              <a:buFontTx/>
              <a:buChar char="–"/>
            </a:pPr>
            <a:r>
              <a:rPr lang="en-US" sz="1600" b="1" dirty="0">
                <a:solidFill>
                  <a:srgbClr val="FF0000"/>
                </a:solidFill>
                <a:ea typeface="ＭＳ Ｐゴシック" charset="0"/>
                <a:cs typeface="ＭＳ Ｐゴシック" charset="0"/>
              </a:rPr>
              <a:t>Require more individualized support</a:t>
            </a:r>
          </a:p>
          <a:p>
            <a:pPr lvl="1" eaLnBrk="1" hangingPunct="1">
              <a:buFont typeface="Wingdings" charset="0"/>
              <a:buChar char="ü"/>
            </a:pPr>
            <a:r>
              <a:rPr lang="en-US" sz="1600" b="1" dirty="0">
                <a:solidFill>
                  <a:srgbClr val="FF0000"/>
                </a:solidFill>
                <a:ea typeface="ＭＳ Ｐゴシック" charset="0"/>
              </a:rPr>
              <a:t>FBA-BIP </a:t>
            </a:r>
          </a:p>
          <a:p>
            <a:pPr lvl="1" eaLnBrk="1" hangingPunct="1">
              <a:buFont typeface="Wingdings" charset="0"/>
              <a:buChar char="ü"/>
            </a:pPr>
            <a:r>
              <a:rPr lang="en-US" sz="1600" b="1" dirty="0">
                <a:solidFill>
                  <a:srgbClr val="FF0000"/>
                </a:solidFill>
                <a:ea typeface="ＭＳ Ｐゴシック" charset="0"/>
              </a:rPr>
              <a:t>Wrap Around Services</a:t>
            </a:r>
          </a:p>
        </p:txBody>
      </p:sp>
      <p:sp>
        <p:nvSpPr>
          <p:cNvPr id="2" name="Footer Placeholder 1">
            <a:extLst>
              <a:ext uri="{FF2B5EF4-FFF2-40B4-BE49-F238E27FC236}">
                <a16:creationId xmlns:a16="http://schemas.microsoft.com/office/drawing/2014/main" id="{EFE1BF06-3644-D14B-A168-958300CB40E5}"/>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40956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659547"/>
            <a:ext cx="6845173" cy="503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8914" name="Shape 219"/>
          <p:cNvGrpSpPr>
            <a:grpSpLocks/>
          </p:cNvGrpSpPr>
          <p:nvPr/>
        </p:nvGrpSpPr>
        <p:grpSpPr bwMode="auto">
          <a:xfrm>
            <a:off x="6686551" y="1771651"/>
            <a:ext cx="1114425" cy="3363516"/>
            <a:chOff x="6477000" y="1295400"/>
            <a:chExt cx="2666999" cy="4484132"/>
          </a:xfrm>
        </p:grpSpPr>
        <p:sp>
          <p:nvSpPr>
            <p:cNvPr id="38922" name="Shape 220"/>
            <p:cNvSpPr txBox="1">
              <a:spLocks noChangeArrowheads="1"/>
            </p:cNvSpPr>
            <p:nvPr/>
          </p:nvSpPr>
          <p:spPr bwMode="auto">
            <a:xfrm>
              <a:off x="6477000" y="5410200"/>
              <a:ext cx="266699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9" tIns="34275" rIns="68569" bIns="34275"/>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SzPct val="25000"/>
              </a:pPr>
              <a:r>
                <a:rPr lang="en-US" altLang="en-US" sz="1350">
                  <a:solidFill>
                    <a:srgbClr val="000000"/>
                  </a:solidFill>
                  <a:sym typeface="Arial" charset="0"/>
                </a:rPr>
                <a:t>0-1 Referrals </a:t>
              </a:r>
            </a:p>
          </p:txBody>
        </p:sp>
        <p:sp>
          <p:nvSpPr>
            <p:cNvPr id="38923" name="Shape 221"/>
            <p:cNvSpPr txBox="1">
              <a:spLocks noChangeArrowheads="1"/>
            </p:cNvSpPr>
            <p:nvPr/>
          </p:nvSpPr>
          <p:spPr bwMode="auto">
            <a:xfrm>
              <a:off x="6477000" y="3124200"/>
              <a:ext cx="266699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9" tIns="34275" rIns="68569" bIns="34275"/>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SzPct val="25000"/>
              </a:pPr>
              <a:r>
                <a:rPr lang="en-US" altLang="en-US" sz="1350">
                  <a:solidFill>
                    <a:srgbClr val="000000"/>
                  </a:solidFill>
                  <a:sym typeface="Arial" charset="0"/>
                </a:rPr>
                <a:t>2-4 Referrals </a:t>
              </a:r>
            </a:p>
          </p:txBody>
        </p:sp>
        <p:sp>
          <p:nvSpPr>
            <p:cNvPr id="38924" name="Shape 222"/>
            <p:cNvSpPr txBox="1">
              <a:spLocks noChangeArrowheads="1"/>
            </p:cNvSpPr>
            <p:nvPr/>
          </p:nvSpPr>
          <p:spPr bwMode="auto">
            <a:xfrm>
              <a:off x="6477000" y="1295400"/>
              <a:ext cx="266699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9" tIns="34275" rIns="68569" bIns="34275"/>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SzPct val="25000"/>
              </a:pPr>
              <a:r>
                <a:rPr lang="en-US" altLang="en-US" sz="1350">
                  <a:solidFill>
                    <a:srgbClr val="000000"/>
                  </a:solidFill>
                  <a:sym typeface="Arial" charset="0"/>
                </a:rPr>
                <a:t>5 + Referrals </a:t>
              </a:r>
            </a:p>
          </p:txBody>
        </p:sp>
      </p:grpSp>
      <p:sp>
        <p:nvSpPr>
          <p:cNvPr id="38915" name="Shape 223"/>
          <p:cNvSpPr txBox="1">
            <a:spLocks noChangeArrowheads="1"/>
          </p:cNvSpPr>
          <p:nvPr/>
        </p:nvSpPr>
        <p:spPr bwMode="auto">
          <a:xfrm>
            <a:off x="1314450" y="1298979"/>
            <a:ext cx="1885950" cy="277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9" tIns="34275" rIns="68569" bIns="34275"/>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SzPct val="25000"/>
            </a:pPr>
            <a:r>
              <a:rPr lang="en-US" altLang="en-US" sz="1350" b="1" dirty="0">
                <a:solidFill>
                  <a:srgbClr val="000000"/>
                </a:solidFill>
                <a:sym typeface="Arial" charset="0"/>
              </a:rPr>
              <a:t>Evidence Based Practice </a:t>
            </a:r>
          </a:p>
        </p:txBody>
      </p:sp>
      <p:sp>
        <p:nvSpPr>
          <p:cNvPr id="224" name="Shape 224"/>
          <p:cNvSpPr/>
          <p:nvPr/>
        </p:nvSpPr>
        <p:spPr>
          <a:xfrm rot="10800000">
            <a:off x="1314450" y="1543052"/>
            <a:ext cx="5772150" cy="4248151"/>
          </a:xfrm>
          <a:prstGeom prst="triangle">
            <a:avLst>
              <a:gd name="adj" fmla="val 50000"/>
            </a:avLst>
          </a:prstGeom>
          <a:solidFill>
            <a:srgbClr val="D8D8D8">
              <a:alpha val="40784"/>
            </a:srgbClr>
          </a:solidFill>
          <a:ln w="9525" cap="flat">
            <a:solidFill>
              <a:srgbClr val="4879B5"/>
            </a:solidFill>
            <a:prstDash val="solid"/>
            <a:round/>
            <a:headEnd type="none" w="med" len="med"/>
            <a:tailEnd type="none" w="med" len="med"/>
          </a:ln>
        </p:spPr>
        <p:txBody>
          <a:bodyPr lIns="68569" tIns="34275" rIns="68569" bIns="34275" anchor="ctr"/>
          <a:lstStyle/>
          <a:p>
            <a:pPr>
              <a:defRPr/>
            </a:pPr>
            <a:endParaRPr sz="1350">
              <a:solidFill>
                <a:prstClr val="black"/>
              </a:solidFill>
              <a:latin typeface="Calibri"/>
            </a:endParaRPr>
          </a:p>
        </p:txBody>
      </p:sp>
      <p:sp>
        <p:nvSpPr>
          <p:cNvPr id="225" name="Shape 225"/>
          <p:cNvSpPr txBox="1">
            <a:spLocks noChangeArrowheads="1"/>
          </p:cNvSpPr>
          <p:nvPr/>
        </p:nvSpPr>
        <p:spPr bwMode="auto">
          <a:xfrm>
            <a:off x="2628900" y="2100265"/>
            <a:ext cx="3143250" cy="531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9" tIns="34275" rIns="68569" bIns="34275"/>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buSzPct val="25000"/>
            </a:pPr>
            <a:r>
              <a:rPr lang="en-US" altLang="en-US" sz="1500" b="1" i="1" u="sng" dirty="0">
                <a:solidFill>
                  <a:srgbClr val="000000"/>
                </a:solidFill>
                <a:sym typeface="Arial" charset="0"/>
              </a:rPr>
              <a:t>TIME &amp; CHANGE in Staff behavior required to generate desired outcome</a:t>
            </a:r>
          </a:p>
        </p:txBody>
      </p:sp>
      <p:sp>
        <p:nvSpPr>
          <p:cNvPr id="228" name="Shape 228"/>
          <p:cNvSpPr txBox="1">
            <a:spLocks noChangeArrowheads="1"/>
          </p:cNvSpPr>
          <p:nvPr/>
        </p:nvSpPr>
        <p:spPr bwMode="auto">
          <a:xfrm>
            <a:off x="2800350" y="3143252"/>
            <a:ext cx="2800350" cy="877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9" tIns="34275" rIns="68569" bIns="34275"/>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buSzPct val="25000"/>
            </a:pPr>
            <a:endParaRPr lang="en-US" altLang="en-US" sz="1200">
              <a:solidFill>
                <a:srgbClr val="000000"/>
              </a:solidFill>
              <a:sym typeface="Arial" charset="0"/>
            </a:endParaRPr>
          </a:p>
        </p:txBody>
      </p:sp>
      <p:sp>
        <p:nvSpPr>
          <p:cNvPr id="229" name="Shape 229"/>
          <p:cNvSpPr txBox="1"/>
          <p:nvPr/>
        </p:nvSpPr>
        <p:spPr>
          <a:xfrm>
            <a:off x="1314451" y="1714501"/>
            <a:ext cx="1946672" cy="461963"/>
          </a:xfrm>
          <a:prstGeom prst="rect">
            <a:avLst/>
          </a:prstGeom>
          <a:noFill/>
          <a:ln>
            <a:noFill/>
          </a:ln>
        </p:spPr>
        <p:txBody>
          <a:bodyPr lIns="68569" tIns="34275" rIns="68569" bIns="34275"/>
          <a:lstStyle/>
          <a:p>
            <a:pPr>
              <a:buSzPct val="25000"/>
              <a:defRPr/>
            </a:pPr>
            <a:r>
              <a:rPr lang="en-US" sz="1350" dirty="0">
                <a:solidFill>
                  <a:prstClr val="black"/>
                </a:solidFill>
                <a:latin typeface="Arial"/>
                <a:ea typeface="Arial"/>
                <a:cs typeface="Arial"/>
                <a:sym typeface="Arial"/>
              </a:rPr>
              <a:t>Tier 3: FBA/BSP </a:t>
            </a:r>
            <a:r>
              <a:rPr lang="en-US" sz="1050" dirty="0">
                <a:solidFill>
                  <a:prstClr val="black"/>
                </a:solidFill>
                <a:latin typeface="Arial"/>
                <a:ea typeface="Arial"/>
                <a:cs typeface="Arial"/>
                <a:sym typeface="Arial"/>
              </a:rPr>
              <a:t>(5%)</a:t>
            </a:r>
          </a:p>
          <a:p>
            <a:pPr>
              <a:buSzPct val="25000"/>
              <a:defRPr/>
            </a:pPr>
            <a:r>
              <a:rPr lang="en-US" sz="1200" dirty="0">
                <a:solidFill>
                  <a:prstClr val="black"/>
                </a:solidFill>
                <a:latin typeface="Calibri"/>
              </a:rPr>
              <a:t>6</a:t>
            </a:r>
            <a:r>
              <a:rPr lang="en-US" sz="1200" dirty="0">
                <a:solidFill>
                  <a:prstClr val="black"/>
                </a:solidFill>
                <a:latin typeface="Arial"/>
                <a:ea typeface="Arial"/>
                <a:cs typeface="Arial"/>
                <a:sym typeface="Arial"/>
              </a:rPr>
              <a:t>+ Discipline Referrals</a:t>
            </a:r>
          </a:p>
        </p:txBody>
      </p:sp>
      <p:sp>
        <p:nvSpPr>
          <p:cNvPr id="230" name="Shape 230"/>
          <p:cNvSpPr txBox="1"/>
          <p:nvPr/>
        </p:nvSpPr>
        <p:spPr>
          <a:xfrm>
            <a:off x="1238250" y="2947989"/>
            <a:ext cx="1962150" cy="461963"/>
          </a:xfrm>
          <a:prstGeom prst="rect">
            <a:avLst/>
          </a:prstGeom>
          <a:noFill/>
          <a:ln>
            <a:noFill/>
          </a:ln>
        </p:spPr>
        <p:txBody>
          <a:bodyPr lIns="68569" tIns="34275" rIns="68569" bIns="34275"/>
          <a:lstStyle/>
          <a:p>
            <a:pPr>
              <a:buSzPct val="25000"/>
              <a:defRPr/>
            </a:pPr>
            <a:r>
              <a:rPr lang="en-US" sz="1350" dirty="0">
                <a:solidFill>
                  <a:prstClr val="black"/>
                </a:solidFill>
                <a:latin typeface="Arial"/>
                <a:ea typeface="Arial"/>
                <a:cs typeface="Arial"/>
                <a:sym typeface="Arial"/>
              </a:rPr>
              <a:t>Tier 2: CICO </a:t>
            </a:r>
            <a:r>
              <a:rPr lang="en-US" sz="1050" dirty="0">
                <a:solidFill>
                  <a:prstClr val="black"/>
                </a:solidFill>
                <a:latin typeface="Arial"/>
                <a:ea typeface="Arial"/>
                <a:cs typeface="Arial"/>
                <a:sym typeface="Arial"/>
              </a:rPr>
              <a:t>(15%)</a:t>
            </a:r>
          </a:p>
          <a:p>
            <a:pPr>
              <a:buSzPct val="25000"/>
              <a:defRPr/>
            </a:pPr>
            <a:r>
              <a:rPr lang="en-US" sz="1200" dirty="0">
                <a:solidFill>
                  <a:prstClr val="black"/>
                </a:solidFill>
                <a:latin typeface="Arial"/>
                <a:ea typeface="Arial"/>
                <a:cs typeface="Arial"/>
                <a:sym typeface="Arial"/>
              </a:rPr>
              <a:t>3-</a:t>
            </a:r>
            <a:r>
              <a:rPr lang="en-US" sz="1200" dirty="0">
                <a:solidFill>
                  <a:prstClr val="black"/>
                </a:solidFill>
                <a:latin typeface="Calibri"/>
              </a:rPr>
              <a:t>5</a:t>
            </a:r>
            <a:r>
              <a:rPr lang="en-US" sz="1200" dirty="0">
                <a:solidFill>
                  <a:prstClr val="black"/>
                </a:solidFill>
                <a:latin typeface="Arial"/>
                <a:ea typeface="Arial"/>
                <a:cs typeface="Arial"/>
                <a:sym typeface="Arial"/>
              </a:rPr>
              <a:t> Discipline Referrals</a:t>
            </a:r>
          </a:p>
        </p:txBody>
      </p:sp>
      <p:sp>
        <p:nvSpPr>
          <p:cNvPr id="38921" name="Shape 231"/>
          <p:cNvSpPr txBox="1">
            <a:spLocks noChangeArrowheads="1"/>
          </p:cNvSpPr>
          <p:nvPr/>
        </p:nvSpPr>
        <p:spPr bwMode="auto">
          <a:xfrm>
            <a:off x="1238259" y="4138612"/>
            <a:ext cx="197048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9" tIns="34275" rIns="68569" bIns="34275"/>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SzPct val="25000"/>
            </a:pPr>
            <a:r>
              <a:rPr lang="en-US" altLang="en-US" sz="1350" dirty="0">
                <a:solidFill>
                  <a:srgbClr val="000000"/>
                </a:solidFill>
                <a:sym typeface="Arial" charset="0"/>
              </a:rPr>
              <a:t>Tier 1: SW-PBIS  </a:t>
            </a:r>
            <a:r>
              <a:rPr lang="en-US" altLang="en-US" sz="1050" dirty="0">
                <a:solidFill>
                  <a:srgbClr val="000000"/>
                </a:solidFill>
                <a:sym typeface="Arial" charset="0"/>
              </a:rPr>
              <a:t>(80%)</a:t>
            </a:r>
          </a:p>
          <a:p>
            <a:pPr eaLnBrk="1" hangingPunct="1">
              <a:buSzPct val="25000"/>
            </a:pPr>
            <a:r>
              <a:rPr lang="en-US" altLang="en-US" sz="1200" dirty="0">
                <a:solidFill>
                  <a:srgbClr val="000000"/>
                </a:solidFill>
                <a:sym typeface="Arial" charset="0"/>
              </a:rPr>
              <a:t>0-2 Discipline Referrals</a:t>
            </a:r>
          </a:p>
        </p:txBody>
      </p:sp>
      <p:sp>
        <p:nvSpPr>
          <p:cNvPr id="2" name="Footer Placeholder 1"/>
          <p:cNvSpPr>
            <a:spLocks noGrp="1"/>
          </p:cNvSpPr>
          <p:nvPr>
            <p:ph type="ftr" sz="quarter" idx="11"/>
          </p:nvPr>
        </p:nvSpPr>
        <p:spPr/>
        <p:txBody>
          <a:bodyPr/>
          <a:lstStyle/>
          <a:p>
            <a:r>
              <a:rPr lang="de-DE"/>
              <a:t>(Sound Supports &amp; Associates, 2019)</a:t>
            </a:r>
            <a:endParaRPr lang="en-US"/>
          </a:p>
        </p:txBody>
      </p:sp>
    </p:spTree>
    <p:extLst>
      <p:ext uri="{BB962C8B-B14F-4D97-AF65-F5344CB8AC3E}">
        <p14:creationId xmlns:p14="http://schemas.microsoft.com/office/powerpoint/2010/main" val="175824935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2000"/>
                                        <p:tgtEl>
                                          <p:spTgt spid="224"/>
                                        </p:tgtEl>
                                      </p:cBhvr>
                                    </p:animEffect>
                                  </p:childTnLst>
                                </p:cTn>
                              </p:par>
                              <p:par>
                                <p:cTn id="8" presetID="10" presetClass="entr" presetSubtype="0" fill="hold" nodeType="withEffect">
                                  <p:stCondLst>
                                    <p:cond delay="0"/>
                                  </p:stCondLst>
                                  <p:childTnLst>
                                    <p:set>
                                      <p:cBhvr>
                                        <p:cTn id="9" dur="1" fill="hold">
                                          <p:stCondLst>
                                            <p:cond delay="0"/>
                                          </p:stCondLst>
                                        </p:cTn>
                                        <p:tgtEl>
                                          <p:spTgt spid="225"/>
                                        </p:tgtEl>
                                        <p:attrNameLst>
                                          <p:attrName>style.visibility</p:attrName>
                                        </p:attrNameLst>
                                      </p:cBhvr>
                                      <p:to>
                                        <p:strVal val="visible"/>
                                      </p:to>
                                    </p:set>
                                    <p:animEffect transition="in" filter="fade">
                                      <p:cBhvr>
                                        <p:cTn id="10" dur="2000"/>
                                        <p:tgtEl>
                                          <p:spTgt spid="225"/>
                                        </p:tgtEl>
                                      </p:cBhvr>
                                    </p:animEffect>
                                  </p:childTnLst>
                                </p:cTn>
                              </p:par>
                              <p:par>
                                <p:cTn id="11" presetID="10" presetClass="entr" presetSubtype="0" fill="hold" nodeType="withEffect">
                                  <p:stCondLst>
                                    <p:cond delay="0"/>
                                  </p:stCondLst>
                                  <p:childTnLst>
                                    <p:set>
                                      <p:cBhvr>
                                        <p:cTn id="12" dur="1" fill="hold">
                                          <p:stCondLst>
                                            <p:cond delay="0"/>
                                          </p:stCondLst>
                                        </p:cTn>
                                        <p:tgtEl>
                                          <p:spTgt spid="228"/>
                                        </p:tgtEl>
                                        <p:attrNameLst>
                                          <p:attrName>style.visibility</p:attrName>
                                        </p:attrNameLst>
                                      </p:cBhvr>
                                      <p:to>
                                        <p:strVal val="visible"/>
                                      </p:to>
                                    </p:set>
                                    <p:animEffect transition="in" filter="fade">
                                      <p:cBhvr>
                                        <p:cTn id="13" dur="1"/>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FF"/>
                </a:solidFill>
              </a:rPr>
              <a:t>Tier 2 Guiding Principles</a:t>
            </a:r>
          </a:p>
        </p:txBody>
      </p:sp>
      <p:sp>
        <p:nvSpPr>
          <p:cNvPr id="3" name="Content Placeholder 2"/>
          <p:cNvSpPr>
            <a:spLocks noGrp="1"/>
          </p:cNvSpPr>
          <p:nvPr>
            <p:ph idx="4294967295"/>
          </p:nvPr>
        </p:nvSpPr>
        <p:spPr>
          <a:xfrm>
            <a:off x="736600" y="1719263"/>
            <a:ext cx="8407400" cy="4406900"/>
          </a:xfrm>
        </p:spPr>
        <p:txBody>
          <a:bodyPr>
            <a:normAutofit lnSpcReduction="10000"/>
          </a:bodyPr>
          <a:lstStyle/>
          <a:p>
            <a:pPr>
              <a:lnSpc>
                <a:spcPct val="90000"/>
              </a:lnSpc>
            </a:pPr>
            <a:r>
              <a:rPr lang="en-US" sz="2800" dirty="0"/>
              <a:t>Students who are at-risk benefit from MORE:</a:t>
            </a:r>
          </a:p>
          <a:p>
            <a:pPr lvl="1">
              <a:lnSpc>
                <a:spcPct val="90000"/>
              </a:lnSpc>
            </a:pPr>
            <a:r>
              <a:rPr lang="en-US" sz="2600" dirty="0"/>
              <a:t>Clearly defined expectations</a:t>
            </a:r>
          </a:p>
          <a:p>
            <a:pPr lvl="1">
              <a:lnSpc>
                <a:spcPct val="90000"/>
              </a:lnSpc>
            </a:pPr>
            <a:r>
              <a:rPr lang="en-US" sz="2400" dirty="0"/>
              <a:t>Frequent feedback from supportive adults</a:t>
            </a:r>
          </a:p>
          <a:p>
            <a:pPr lvl="1">
              <a:lnSpc>
                <a:spcPct val="90000"/>
              </a:lnSpc>
            </a:pPr>
            <a:r>
              <a:rPr lang="en-US" sz="2400" dirty="0"/>
              <a:t>Consistency and predictability</a:t>
            </a:r>
          </a:p>
          <a:p>
            <a:pPr lvl="1">
              <a:lnSpc>
                <a:spcPct val="90000"/>
              </a:lnSpc>
            </a:pPr>
            <a:r>
              <a:rPr lang="en-US" sz="2400" dirty="0"/>
              <a:t>Abundant positive reinforcement</a:t>
            </a:r>
          </a:p>
          <a:p>
            <a:pPr marL="411480" lvl="1" indent="0">
              <a:lnSpc>
                <a:spcPct val="90000"/>
              </a:lnSpc>
              <a:buNone/>
            </a:pPr>
            <a:endParaRPr lang="en-US" sz="2400" dirty="0"/>
          </a:p>
          <a:p>
            <a:pPr marL="594360" indent="-457200">
              <a:lnSpc>
                <a:spcPct val="90000"/>
              </a:lnSpc>
            </a:pPr>
            <a:r>
              <a:rPr lang="en-US" sz="3000" dirty="0"/>
              <a:t>Problem behavior and academic success  are often linked</a:t>
            </a:r>
            <a:br>
              <a:rPr lang="en-US" sz="3000" dirty="0"/>
            </a:br>
            <a:endParaRPr lang="en-US" sz="3000" dirty="0"/>
          </a:p>
          <a:p>
            <a:pPr>
              <a:lnSpc>
                <a:spcPct val="90000"/>
              </a:lnSpc>
            </a:pPr>
            <a:r>
              <a:rPr lang="en-US" sz="2800" dirty="0"/>
              <a:t>Behavior support strategies focus on building positive adult-student relationships</a:t>
            </a:r>
          </a:p>
          <a:p>
            <a:endParaRPr lang="en-US" dirty="0"/>
          </a:p>
        </p:txBody>
      </p:sp>
      <p:sp>
        <p:nvSpPr>
          <p:cNvPr id="4" name="Footer Placeholder 3">
            <a:extLst>
              <a:ext uri="{FF2B5EF4-FFF2-40B4-BE49-F238E27FC236}">
                <a16:creationId xmlns:a16="http://schemas.microsoft.com/office/drawing/2014/main" id="{661D7C95-2BFB-304D-98E5-5F80E075A2E9}"/>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99540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289" r="1" b="1"/>
          <a:stretch/>
        </p:blipFill>
        <p:spPr>
          <a:xfrm>
            <a:off x="4827143" y="1037274"/>
            <a:ext cx="4046393" cy="4491989"/>
          </a:xfrm>
          <a:prstGeom prst="rect">
            <a:avLst/>
          </a:prstGeom>
          <a:effectLst/>
        </p:spPr>
      </p:pic>
      <p:sp>
        <p:nvSpPr>
          <p:cNvPr id="22530" name="Rectangle 2"/>
          <p:cNvSpPr>
            <a:spLocks noGrp="1"/>
          </p:cNvSpPr>
          <p:nvPr>
            <p:ph type="title" idx="4294967295"/>
          </p:nvPr>
        </p:nvSpPr>
        <p:spPr>
          <a:xfrm>
            <a:off x="457201" y="493777"/>
            <a:ext cx="4114799" cy="1366020"/>
          </a:xfrm>
        </p:spPr>
        <p:txBody>
          <a:bodyPr>
            <a:normAutofit fontScale="90000"/>
          </a:bodyPr>
          <a:lstStyle/>
          <a:p>
            <a:pPr eaLnBrk="1" hangingPunct="1"/>
            <a:r>
              <a:rPr lang="en-US" altLang="en-US" dirty="0"/>
              <a:t>Everett Public Schools</a:t>
            </a:r>
            <a:br>
              <a:rPr lang="en-US" altLang="en-US" dirty="0"/>
            </a:br>
            <a:r>
              <a:rPr lang="en-US" altLang="en-US" dirty="0"/>
              <a:t>PBIS Tier 2 KWL  Warm-up Activity</a:t>
            </a:r>
          </a:p>
        </p:txBody>
      </p:sp>
      <p:sp>
        <p:nvSpPr>
          <p:cNvPr id="22531" name="Rectangle 3"/>
          <p:cNvSpPr>
            <a:spLocks noGrp="1"/>
          </p:cNvSpPr>
          <p:nvPr>
            <p:ph idx="4294967295"/>
          </p:nvPr>
        </p:nvSpPr>
        <p:spPr>
          <a:xfrm>
            <a:off x="457202" y="2309247"/>
            <a:ext cx="3859656" cy="3908673"/>
          </a:xfrm>
        </p:spPr>
        <p:txBody>
          <a:bodyPr>
            <a:normAutofit/>
          </a:bodyPr>
          <a:lstStyle/>
          <a:p>
            <a:pPr defTabSz="342900">
              <a:buNone/>
            </a:pPr>
            <a:r>
              <a:rPr lang="en-US" altLang="en-US" sz="1800" dirty="0"/>
              <a:t>As you arrive please consider the following questions and be prepared to discuss:</a:t>
            </a:r>
          </a:p>
          <a:p>
            <a:pPr defTabSz="342900">
              <a:buNone/>
            </a:pPr>
            <a:r>
              <a:rPr lang="en-US" altLang="en-US" sz="1800" dirty="0"/>
              <a:t>Positive Behavior Interventions and Supports (PBIS) Tier 2 Practices</a:t>
            </a:r>
            <a:endParaRPr lang="en-US" altLang="en-US" dirty="0"/>
          </a:p>
          <a:p>
            <a:pPr defTabSz="342900"/>
            <a:r>
              <a:rPr lang="en-US" altLang="en-US" sz="1800" dirty="0"/>
              <a:t>1. What Do You Know About Tier 2 systems?</a:t>
            </a:r>
          </a:p>
          <a:p>
            <a:pPr defTabSz="342900"/>
            <a:r>
              <a:rPr lang="en-US" altLang="en-US" sz="1800" dirty="0"/>
              <a:t>2. What Do You Want To Know or Wonder About Tier 2?</a:t>
            </a:r>
          </a:p>
          <a:p>
            <a:pPr defTabSz="342900"/>
            <a:r>
              <a:rPr lang="en-US" altLang="en-US" sz="1800" dirty="0"/>
              <a:t>3. What aspects of Tier 2 do you already have in place?</a:t>
            </a:r>
          </a:p>
          <a:p>
            <a:pPr marL="45720" indent="0" defTabSz="342900">
              <a:buNone/>
            </a:pPr>
            <a:endParaRPr lang="en-US" altLang="en-US" sz="1800" dirty="0"/>
          </a:p>
          <a:p>
            <a:pPr marL="0" indent="0" defTabSz="342900">
              <a:buNone/>
            </a:pPr>
            <a:endParaRPr lang="en-US" altLang="en-US" dirty="0"/>
          </a:p>
        </p:txBody>
      </p:sp>
      <p:sp>
        <p:nvSpPr>
          <p:cNvPr id="4" name="Footer Placeholder 3">
            <a:extLst>
              <a:ext uri="{FF2B5EF4-FFF2-40B4-BE49-F238E27FC236}">
                <a16:creationId xmlns:a16="http://schemas.microsoft.com/office/drawing/2014/main" id="{ABBD2392-4A27-F943-8D24-6629A8E7726B}"/>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113265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7" y="1719071"/>
            <a:ext cx="8499522" cy="4407408"/>
          </a:xfrm>
        </p:spPr>
        <p:txBody>
          <a:bodyPr>
            <a:noAutofit/>
          </a:bodyPr>
          <a:lstStyle/>
          <a:p>
            <a:pPr marL="457200" indent="-457200">
              <a:lnSpc>
                <a:spcPct val="90000"/>
              </a:lnSpc>
              <a:spcBef>
                <a:spcPts val="575"/>
              </a:spcBef>
              <a:buFont typeface="Symbol" charset="0"/>
              <a:buAutoNum type="arabicPeriod"/>
            </a:pPr>
            <a:r>
              <a:rPr lang="en-US" sz="2400" dirty="0"/>
              <a:t>Establish Tier 2 Support Team to guide/lead process (not the same as your PBIS Leadership team).</a:t>
            </a:r>
          </a:p>
          <a:p>
            <a:pPr marL="457200" indent="-457200">
              <a:lnSpc>
                <a:spcPct val="90000"/>
              </a:lnSpc>
              <a:spcBef>
                <a:spcPts val="575"/>
              </a:spcBef>
              <a:buFont typeface="Symbol" charset="0"/>
              <a:buAutoNum type="arabicPeriod"/>
            </a:pPr>
            <a:endParaRPr lang="en-US" sz="2400" dirty="0"/>
          </a:p>
          <a:p>
            <a:pPr marL="457200" indent="-457200">
              <a:lnSpc>
                <a:spcPct val="90000"/>
              </a:lnSpc>
              <a:spcBef>
                <a:spcPts val="575"/>
              </a:spcBef>
              <a:buFont typeface="Symbol" charset="0"/>
              <a:buAutoNum type="arabicPeriod"/>
            </a:pPr>
            <a:r>
              <a:rPr lang="en-US" sz="2400" dirty="0"/>
              <a:t>Orient staff, families and students to the focus of the Tier 2 support system</a:t>
            </a:r>
            <a:br>
              <a:rPr lang="en-US" sz="2400" dirty="0"/>
            </a:br>
            <a:endParaRPr lang="en-US" sz="2400" dirty="0"/>
          </a:p>
          <a:p>
            <a:pPr marL="457200" indent="-457200">
              <a:lnSpc>
                <a:spcPct val="90000"/>
              </a:lnSpc>
              <a:spcBef>
                <a:spcPts val="575"/>
              </a:spcBef>
              <a:buFont typeface="Symbol" charset="0"/>
              <a:buAutoNum type="arabicPeriod"/>
            </a:pPr>
            <a:r>
              <a:rPr lang="en-US" sz="2400" dirty="0"/>
              <a:t>Continue to establish behavioral competence, strategies within your school</a:t>
            </a:r>
            <a:br>
              <a:rPr lang="en-US" sz="2400" dirty="0"/>
            </a:br>
            <a:endParaRPr lang="en-US" sz="2400" dirty="0"/>
          </a:p>
          <a:p>
            <a:pPr marL="457200" indent="-457200">
              <a:lnSpc>
                <a:spcPct val="90000"/>
              </a:lnSpc>
              <a:spcBef>
                <a:spcPts val="575"/>
              </a:spcBef>
              <a:buFont typeface="Symbol" charset="0"/>
              <a:buAutoNum type="arabicPeriod"/>
            </a:pPr>
            <a:r>
              <a:rPr lang="en-US" sz="2400" dirty="0"/>
              <a:t>Continue to develop/strengthen three tier system of school-wide behavior support</a:t>
            </a:r>
          </a:p>
          <a:p>
            <a:endParaRPr lang="en-US" sz="2400" dirty="0"/>
          </a:p>
        </p:txBody>
      </p:sp>
      <p:sp>
        <p:nvSpPr>
          <p:cNvPr id="2" name="Title 1"/>
          <p:cNvSpPr>
            <a:spLocks noGrp="1"/>
          </p:cNvSpPr>
          <p:nvPr>
            <p:ph type="title"/>
          </p:nvPr>
        </p:nvSpPr>
        <p:spPr/>
        <p:txBody>
          <a:bodyPr>
            <a:normAutofit/>
          </a:bodyPr>
          <a:lstStyle/>
          <a:p>
            <a:pPr algn="ctr"/>
            <a:r>
              <a:rPr lang="en-US" b="1" dirty="0"/>
              <a:t>General Process for Tier 2 Systems</a:t>
            </a:r>
          </a:p>
        </p:txBody>
      </p:sp>
      <p:sp>
        <p:nvSpPr>
          <p:cNvPr id="4" name="Footer Placeholder 3">
            <a:extLst>
              <a:ext uri="{FF2B5EF4-FFF2-40B4-BE49-F238E27FC236}">
                <a16:creationId xmlns:a16="http://schemas.microsoft.com/office/drawing/2014/main" id="{661F074F-BF4B-4243-87F5-11389D76743E}"/>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8168238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7" y="1705977"/>
            <a:ext cx="8407893" cy="4796174"/>
          </a:xfrm>
        </p:spPr>
        <p:txBody>
          <a:bodyPr>
            <a:normAutofit fontScale="85000" lnSpcReduction="20000"/>
          </a:bodyPr>
          <a:lstStyle/>
          <a:p>
            <a:pPr marL="533400" indent="-533400">
              <a:spcBef>
                <a:spcPts val="575"/>
              </a:spcBef>
              <a:buFont typeface="Symbol" charset="0"/>
              <a:buAutoNum type="arabicPeriod" startAt="4"/>
            </a:pPr>
            <a:r>
              <a:rPr lang="en-US" sz="2800" dirty="0"/>
              <a:t>Develop a continuum of evidence based Tier 2 supports with clear entry/exit criteria</a:t>
            </a:r>
          </a:p>
          <a:p>
            <a:pPr marL="533400" indent="-533400">
              <a:spcBef>
                <a:spcPts val="575"/>
              </a:spcBef>
              <a:buFont typeface="Symbol" charset="0"/>
              <a:buAutoNum type="arabicPeriod" startAt="4"/>
            </a:pPr>
            <a:endParaRPr lang="en-US" sz="2800" dirty="0"/>
          </a:p>
          <a:p>
            <a:pPr marL="533400" indent="-533400">
              <a:spcBef>
                <a:spcPts val="575"/>
              </a:spcBef>
              <a:buFont typeface="Symbol" charset="0"/>
              <a:buAutoNum type="arabicPeriod" startAt="4"/>
            </a:pPr>
            <a:r>
              <a:rPr lang="en-US" sz="2800" dirty="0"/>
              <a:t>Establish a data decision system for matching level of intervention to student</a:t>
            </a:r>
          </a:p>
          <a:p>
            <a:pPr marL="914400" lvl="1" indent="-457200">
              <a:spcBef>
                <a:spcPts val="375"/>
              </a:spcBef>
              <a:buFont typeface="Arial"/>
              <a:buChar char="•"/>
            </a:pPr>
            <a:r>
              <a:rPr lang="en-US" dirty="0"/>
              <a:t>Simple &amp; direct request for assistance process for staff</a:t>
            </a:r>
          </a:p>
          <a:p>
            <a:pPr marL="914400" lvl="1" indent="-457200">
              <a:spcBef>
                <a:spcPts val="375"/>
              </a:spcBef>
              <a:buFont typeface="Arial"/>
              <a:buChar char="•"/>
            </a:pPr>
            <a:r>
              <a:rPr lang="en-US" dirty="0"/>
              <a:t>Data decision rule for requesting assistance based on number of major behavioral incidents and/or other established indicators</a:t>
            </a:r>
          </a:p>
          <a:p>
            <a:pPr marL="533400" indent="-533400">
              <a:spcBef>
                <a:spcPts val="575"/>
              </a:spcBef>
              <a:buFont typeface="Symbol" charset="0"/>
              <a:buAutoNum type="arabicPeriod" startAt="4"/>
            </a:pPr>
            <a:endParaRPr lang="en-US" dirty="0"/>
          </a:p>
          <a:p>
            <a:pPr marL="533400" indent="-533400">
              <a:spcBef>
                <a:spcPts val="575"/>
              </a:spcBef>
              <a:buFont typeface="Symbol" charset="0"/>
              <a:buAutoNum type="arabicPeriod" startAt="4"/>
            </a:pPr>
            <a:r>
              <a:rPr lang="en-US" sz="2800" dirty="0"/>
              <a:t>Establish a continuous data-based system to monitor, evaluate, &amp; improve effectiveness &amp; efficiency </a:t>
            </a:r>
          </a:p>
          <a:p>
            <a:pPr marL="914400" lvl="1" indent="-457200">
              <a:spcBef>
                <a:spcPts val="375"/>
              </a:spcBef>
              <a:buFont typeface="Arial"/>
              <a:buChar char="•"/>
            </a:pPr>
            <a:r>
              <a:rPr lang="en-US" dirty="0"/>
              <a:t>Are students displaying improved behaviors?</a:t>
            </a:r>
          </a:p>
          <a:p>
            <a:pPr marL="914400" lvl="1" indent="-457200">
              <a:spcBef>
                <a:spcPts val="375"/>
              </a:spcBef>
              <a:buFont typeface="Arial"/>
              <a:buChar char="•"/>
            </a:pPr>
            <a:r>
              <a:rPr lang="en-US" dirty="0"/>
              <a:t>Are staff implementing procedures with high fidelity?</a:t>
            </a:r>
          </a:p>
          <a:p>
            <a:pPr marL="914400" lvl="1" indent="-457200">
              <a:spcBef>
                <a:spcPts val="375"/>
              </a:spcBef>
              <a:buFont typeface="Arial"/>
              <a:buChar char="•"/>
            </a:pPr>
            <a:r>
              <a:rPr lang="en-US" dirty="0"/>
              <a:t>What can be modified to improve outcomes?</a:t>
            </a:r>
          </a:p>
          <a:p>
            <a:pPr marL="914400" lvl="1" indent="-457200">
              <a:spcBef>
                <a:spcPts val="375"/>
              </a:spcBef>
              <a:buFont typeface="Arial"/>
              <a:buChar char="•"/>
            </a:pPr>
            <a:r>
              <a:rPr lang="en-US" dirty="0"/>
              <a:t>What can be eliminated to improve efficiency?</a:t>
            </a:r>
          </a:p>
          <a:p>
            <a:endParaRPr lang="en-US" dirty="0"/>
          </a:p>
        </p:txBody>
      </p:sp>
      <p:sp>
        <p:nvSpPr>
          <p:cNvPr id="2" name="Title 1"/>
          <p:cNvSpPr>
            <a:spLocks noGrp="1"/>
          </p:cNvSpPr>
          <p:nvPr>
            <p:ph type="title"/>
          </p:nvPr>
        </p:nvSpPr>
        <p:spPr/>
        <p:txBody>
          <a:bodyPr/>
          <a:lstStyle/>
          <a:p>
            <a:r>
              <a:rPr lang="en-US" b="1" dirty="0"/>
              <a:t>General Process Cont’d</a:t>
            </a:r>
          </a:p>
        </p:txBody>
      </p:sp>
      <p:sp>
        <p:nvSpPr>
          <p:cNvPr id="4" name="Footer Placeholder 3">
            <a:extLst>
              <a:ext uri="{FF2B5EF4-FFF2-40B4-BE49-F238E27FC236}">
                <a16:creationId xmlns:a16="http://schemas.microsoft.com/office/drawing/2014/main" id="{8418355C-1E8B-264C-836C-4414AFF62B0A}"/>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2013726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noAutofit/>
          </a:bodyPr>
          <a:lstStyle/>
          <a:p>
            <a:pPr>
              <a:lnSpc>
                <a:spcPct val="110000"/>
              </a:lnSpc>
              <a:buClr>
                <a:srgbClr val="3366FF"/>
              </a:buClr>
            </a:pPr>
            <a:r>
              <a:rPr lang="en-US" dirty="0">
                <a:solidFill>
                  <a:srgbClr val="FF0000"/>
                </a:solidFill>
              </a:rPr>
              <a:t>Assumes</a:t>
            </a:r>
            <a:r>
              <a:rPr lang="en-US" dirty="0">
                <a:solidFill>
                  <a:srgbClr val="000000"/>
                </a:solidFill>
              </a:rPr>
              <a:t> </a:t>
            </a:r>
            <a:r>
              <a:rPr lang="en-US" dirty="0">
                <a:solidFill>
                  <a:srgbClr val="FF0000"/>
                </a:solidFill>
              </a:rPr>
              <a:t>Tier 1 School wide PBIS is in place – TFI, SAS</a:t>
            </a:r>
          </a:p>
          <a:p>
            <a:pPr eaLnBrk="1" hangingPunct="1">
              <a:lnSpc>
                <a:spcPct val="110000"/>
              </a:lnSpc>
            </a:pPr>
            <a:r>
              <a:rPr lang="en-US" dirty="0"/>
              <a:t>Involves a problem-solving focused behavior support team</a:t>
            </a:r>
          </a:p>
          <a:p>
            <a:pPr eaLnBrk="1" hangingPunct="1">
              <a:lnSpc>
                <a:spcPct val="110000"/>
              </a:lnSpc>
            </a:pPr>
            <a:r>
              <a:rPr lang="en-US" dirty="0"/>
              <a:t>Screening to identify a % of students in need of more than Tier 1 supports</a:t>
            </a:r>
          </a:p>
          <a:p>
            <a:pPr eaLnBrk="1" hangingPunct="1">
              <a:lnSpc>
                <a:spcPct val="110000"/>
              </a:lnSpc>
            </a:pPr>
            <a:r>
              <a:rPr lang="en-US" dirty="0"/>
              <a:t>Readily available and easily accessible</a:t>
            </a:r>
          </a:p>
          <a:p>
            <a:pPr eaLnBrk="1" hangingPunct="1">
              <a:lnSpc>
                <a:spcPct val="110000"/>
              </a:lnSpc>
            </a:pPr>
            <a:r>
              <a:rPr lang="en-US" dirty="0"/>
              <a:t>Low time commitment from teaching staff</a:t>
            </a:r>
          </a:p>
          <a:p>
            <a:pPr>
              <a:lnSpc>
                <a:spcPct val="110000"/>
              </a:lnSpc>
            </a:pPr>
            <a:r>
              <a:rPr lang="en-US" dirty="0">
                <a:ea typeface="ＭＳ Ｐゴシック" charset="0"/>
                <a:cs typeface="ＭＳ Ｐゴシック" charset="0"/>
              </a:rPr>
              <a:t>Adequate resources allocated (admin, team)</a:t>
            </a:r>
            <a:endParaRPr lang="en-US" dirty="0"/>
          </a:p>
          <a:p>
            <a:pPr eaLnBrk="1" hangingPunct="1">
              <a:lnSpc>
                <a:spcPct val="110000"/>
              </a:lnSpc>
            </a:pPr>
            <a:r>
              <a:rPr lang="en-US" dirty="0"/>
              <a:t>Uses efficient, available evidence based practices</a:t>
            </a:r>
          </a:p>
          <a:p>
            <a:pPr eaLnBrk="1" hangingPunct="1">
              <a:lnSpc>
                <a:spcPct val="110000"/>
              </a:lnSpc>
            </a:pPr>
            <a:r>
              <a:rPr lang="en-US" dirty="0"/>
              <a:t>Includes data-based progress monitoring &amp; decisions</a:t>
            </a:r>
          </a:p>
          <a:p>
            <a:pPr eaLnBrk="1" hangingPunct="1">
              <a:lnSpc>
                <a:spcPct val="110000"/>
              </a:lnSpc>
            </a:pPr>
            <a:r>
              <a:rPr lang="en-US" dirty="0"/>
              <a:t>Have an </a:t>
            </a:r>
            <a:r>
              <a:rPr lang="en-US" dirty="0">
                <a:solidFill>
                  <a:srgbClr val="FF0000"/>
                </a:solidFill>
              </a:rPr>
              <a:t>entry, progress monitoring &amp; exit criteria</a:t>
            </a:r>
            <a:r>
              <a:rPr lang="en-US" dirty="0"/>
              <a:t>, with non-responders moving to Tier 3</a:t>
            </a:r>
          </a:p>
          <a:p>
            <a:pPr marL="45720" indent="0">
              <a:lnSpc>
                <a:spcPct val="110000"/>
              </a:lnSpc>
              <a:buNone/>
            </a:pPr>
            <a:r>
              <a:rPr lang="en-US" dirty="0"/>
              <a:t>(Hawken, Vincent, &amp; Schumann, 2008).</a:t>
            </a:r>
          </a:p>
        </p:txBody>
      </p:sp>
      <p:sp>
        <p:nvSpPr>
          <p:cNvPr id="35842" name="Rectangle 2"/>
          <p:cNvSpPr>
            <a:spLocks noGrp="1" noChangeArrowheads="1"/>
          </p:cNvSpPr>
          <p:nvPr>
            <p:ph type="title"/>
          </p:nvPr>
        </p:nvSpPr>
        <p:spPr/>
        <p:txBody>
          <a:bodyPr>
            <a:normAutofit fontScale="90000"/>
          </a:bodyPr>
          <a:lstStyle/>
          <a:p>
            <a:pPr eaLnBrk="1" hangingPunct="1"/>
            <a:r>
              <a:rPr lang="en-US" sz="3600" b="1" dirty="0"/>
              <a:t>Features of Tier 2 Interventions</a:t>
            </a:r>
            <a:br>
              <a:rPr lang="en-US" sz="3600" dirty="0"/>
            </a:br>
            <a:endParaRPr lang="en-US" dirty="0"/>
          </a:p>
        </p:txBody>
      </p:sp>
      <p:sp>
        <p:nvSpPr>
          <p:cNvPr id="2" name="Footer Placeholder 1">
            <a:extLst>
              <a:ext uri="{FF2B5EF4-FFF2-40B4-BE49-F238E27FC236}">
                <a16:creationId xmlns:a16="http://schemas.microsoft.com/office/drawing/2014/main" id="{E9FD66B1-DCF4-E843-B0D5-642B290A237F}"/>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927496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Basic Tier 2 Interventions</a:t>
            </a:r>
          </a:p>
        </p:txBody>
      </p:sp>
      <p:sp>
        <p:nvSpPr>
          <p:cNvPr id="3" name="TextBox 2"/>
          <p:cNvSpPr txBox="1"/>
          <p:nvPr/>
        </p:nvSpPr>
        <p:spPr>
          <a:xfrm>
            <a:off x="547395" y="1690689"/>
            <a:ext cx="6642299" cy="1200329"/>
          </a:xfrm>
          <a:prstGeom prst="rect">
            <a:avLst/>
          </a:prstGeom>
          <a:noFill/>
        </p:spPr>
        <p:txBody>
          <a:bodyPr wrap="square" rtlCol="0">
            <a:spAutoFit/>
          </a:bodyPr>
          <a:lstStyle/>
          <a:p>
            <a:r>
              <a:rPr lang="en-US" sz="2400" dirty="0"/>
              <a:t>Begin with </a:t>
            </a:r>
            <a:r>
              <a:rPr lang="en-US" sz="2400" i="1" dirty="0"/>
              <a:t>Least Intensive Intervention </a:t>
            </a:r>
            <a:r>
              <a:rPr lang="en-US" sz="2400" dirty="0"/>
              <a:t>possible that matches student need. Increase/adjust supports based on data.</a:t>
            </a:r>
          </a:p>
        </p:txBody>
      </p:sp>
      <p:graphicFrame>
        <p:nvGraphicFramePr>
          <p:cNvPr id="4" name="Diagram 3"/>
          <p:cNvGraphicFramePr/>
          <p:nvPr>
            <p:extLst>
              <p:ext uri="{D42A27DB-BD31-4B8C-83A1-F6EECF244321}">
                <p14:modId xmlns:p14="http://schemas.microsoft.com/office/powerpoint/2010/main" val="3885103079"/>
              </p:ext>
            </p:extLst>
          </p:nvPr>
        </p:nvGraphicFramePr>
        <p:xfrm>
          <a:off x="770965" y="1954307"/>
          <a:ext cx="8017435" cy="4589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hape 286"/>
          <p:cNvSpPr/>
          <p:nvPr/>
        </p:nvSpPr>
        <p:spPr>
          <a:xfrm>
            <a:off x="1335525" y="5552375"/>
            <a:ext cx="6642299" cy="501463"/>
          </a:xfrm>
          <a:prstGeom prst="leftRightArrow">
            <a:avLst>
              <a:gd name="adj1" fmla="val 50000"/>
              <a:gd name="adj2" fmla="val 50000"/>
            </a:avLst>
          </a:prstGeom>
          <a:solidFill>
            <a:schemeClr val="accen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 name="TextBox 7"/>
          <p:cNvSpPr txBox="1"/>
          <p:nvPr/>
        </p:nvSpPr>
        <p:spPr>
          <a:xfrm>
            <a:off x="1591732" y="6053838"/>
            <a:ext cx="6386091" cy="584775"/>
          </a:xfrm>
          <a:prstGeom prst="rect">
            <a:avLst/>
          </a:prstGeom>
          <a:noFill/>
        </p:spPr>
        <p:txBody>
          <a:bodyPr wrap="square" rtlCol="0">
            <a:spAutoFit/>
          </a:bodyPr>
          <a:lstStyle/>
          <a:p>
            <a:pPr lvl="0"/>
            <a:r>
              <a:rPr lang="en-US" dirty="0">
                <a:solidFill>
                  <a:srgbClr val="000000"/>
                </a:solidFill>
                <a:latin typeface="Arial"/>
                <a:ea typeface="Arial"/>
                <a:cs typeface="Arial"/>
                <a:sym typeface="Arial"/>
              </a:rPr>
              <a:t>Least Intensive			        More Intensive</a:t>
            </a:r>
          </a:p>
          <a:p>
            <a:pPr algn="ctr"/>
            <a:r>
              <a:rPr lang="en-US" sz="1400" dirty="0"/>
              <a:t>(Walker, B., 2016)</a:t>
            </a:r>
          </a:p>
        </p:txBody>
      </p:sp>
      <p:sp>
        <p:nvSpPr>
          <p:cNvPr id="7" name="Footer Placeholder 6">
            <a:extLst>
              <a:ext uri="{FF2B5EF4-FFF2-40B4-BE49-F238E27FC236}">
                <a16:creationId xmlns:a16="http://schemas.microsoft.com/office/drawing/2014/main" id="{880DF82B-E671-EC4C-9503-32929E286C05}"/>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725291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381001" y="1813301"/>
            <a:ext cx="8407900" cy="4313177"/>
          </a:xfrm>
        </p:spPr>
        <p:txBody>
          <a:bodyPr>
            <a:normAutofit fontScale="70000" lnSpcReduction="20000"/>
          </a:bodyPr>
          <a:lstStyle/>
          <a:p>
            <a:pPr lvl="1" defTabSz="914400"/>
            <a:r>
              <a:rPr lang="en-US" sz="3600" dirty="0"/>
              <a:t>Targeted SEL Groups </a:t>
            </a:r>
          </a:p>
          <a:p>
            <a:pPr lvl="1" defTabSz="914400"/>
            <a:r>
              <a:rPr lang="en-US" sz="3600" dirty="0"/>
              <a:t>Check In/Check Out, Check, </a:t>
            </a:r>
          </a:p>
          <a:p>
            <a:pPr lvl="1" defTabSz="914400" eaLnBrk="1" hangingPunct="1">
              <a:buNone/>
            </a:pPr>
            <a:r>
              <a:rPr lang="en-US" sz="3600" dirty="0"/>
              <a:t>   Connect &amp; Expect etc.</a:t>
            </a:r>
          </a:p>
          <a:p>
            <a:pPr lvl="1" defTabSz="914400" eaLnBrk="1" hangingPunct="1"/>
            <a:r>
              <a:rPr lang="en-US" sz="3600" dirty="0"/>
              <a:t>Executive Functioning Skill Groups</a:t>
            </a:r>
          </a:p>
          <a:p>
            <a:pPr lvl="1" defTabSz="914400" eaLnBrk="1" hangingPunct="1"/>
            <a:r>
              <a:rPr lang="en-US" sz="3600" dirty="0"/>
              <a:t>Learning Strategies and Study Skills</a:t>
            </a:r>
          </a:p>
          <a:p>
            <a:pPr lvl="1" defTabSz="914400" eaLnBrk="1" hangingPunct="1"/>
            <a:r>
              <a:rPr lang="en-US" sz="3600" dirty="0"/>
              <a:t>Academic Support Groups</a:t>
            </a:r>
          </a:p>
          <a:p>
            <a:pPr lvl="1" defTabSz="914400" eaLnBrk="1" hangingPunct="1"/>
            <a:r>
              <a:rPr lang="en-US" sz="3600" dirty="0"/>
              <a:t>Homework Club</a:t>
            </a:r>
          </a:p>
          <a:p>
            <a:pPr lvl="1" defTabSz="914400" eaLnBrk="1" hangingPunct="1"/>
            <a:r>
              <a:rPr lang="en-US" sz="3600" dirty="0"/>
              <a:t>Self-Monitoring  Plans</a:t>
            </a:r>
          </a:p>
          <a:p>
            <a:pPr lvl="1" defTabSz="914400" eaLnBrk="1" hangingPunct="1"/>
            <a:r>
              <a:rPr lang="en-US" sz="3600" dirty="0"/>
              <a:t>Mentoring/Make a Mentor</a:t>
            </a:r>
          </a:p>
          <a:p>
            <a:pPr lvl="1" defTabSz="914400" eaLnBrk="1" hangingPunct="1"/>
            <a:r>
              <a:rPr lang="en-US" sz="3600" dirty="0"/>
              <a:t>Behavior Contracts</a:t>
            </a:r>
          </a:p>
          <a:p>
            <a:pPr lvl="1" defTabSz="914400" eaLnBrk="1" hangingPunct="1"/>
            <a:r>
              <a:rPr lang="en-US" sz="3600" dirty="0"/>
              <a:t>Class Pass System</a:t>
            </a:r>
          </a:p>
        </p:txBody>
      </p:sp>
      <p:sp>
        <p:nvSpPr>
          <p:cNvPr id="41986" name="Title 1"/>
          <p:cNvSpPr>
            <a:spLocks noGrp="1"/>
          </p:cNvSpPr>
          <p:nvPr>
            <p:ph type="title"/>
          </p:nvPr>
        </p:nvSpPr>
        <p:spPr/>
        <p:txBody>
          <a:bodyPr>
            <a:normAutofit/>
          </a:bodyPr>
          <a:lstStyle/>
          <a:p>
            <a:r>
              <a:rPr lang="en-US" b="1" dirty="0">
                <a:solidFill>
                  <a:srgbClr val="FFFFFF"/>
                </a:solidFill>
              </a:rPr>
              <a:t>Tier 2: Sample Interventions</a:t>
            </a:r>
          </a:p>
        </p:txBody>
      </p:sp>
      <p:pic>
        <p:nvPicPr>
          <p:cNvPr id="7" name="Picture 6" descr="LS01278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35616" y="4678160"/>
            <a:ext cx="2346527" cy="1702008"/>
          </a:xfrm>
          <a:prstGeom prst="rect">
            <a:avLst/>
          </a:prstGeom>
        </p:spPr>
      </p:pic>
      <p:sp>
        <p:nvSpPr>
          <p:cNvPr id="2" name="Footer Placeholder 1">
            <a:extLst>
              <a:ext uri="{FF2B5EF4-FFF2-40B4-BE49-F238E27FC236}">
                <a16:creationId xmlns:a16="http://schemas.microsoft.com/office/drawing/2014/main" id="{839B6598-40AF-AB49-9320-203A92EF3AC8}"/>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344376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B2B35E-62B3-6346-B36C-8CE03FFF11B7}"/>
              </a:ext>
            </a:extLst>
          </p:cNvPr>
          <p:cNvPicPr>
            <a:picLocks noChangeAspect="1"/>
          </p:cNvPicPr>
          <p:nvPr/>
        </p:nvPicPr>
        <p:blipFill>
          <a:blip r:embed="rId2"/>
          <a:stretch>
            <a:fillRect/>
          </a:stretch>
        </p:blipFill>
        <p:spPr>
          <a:xfrm>
            <a:off x="746287" y="197588"/>
            <a:ext cx="7651426" cy="5732573"/>
          </a:xfrm>
          <a:prstGeom prst="rect">
            <a:avLst/>
          </a:prstGeom>
        </p:spPr>
      </p:pic>
      <p:sp>
        <p:nvSpPr>
          <p:cNvPr id="5" name="Footer Placeholder 4">
            <a:extLst>
              <a:ext uri="{FF2B5EF4-FFF2-40B4-BE49-F238E27FC236}">
                <a16:creationId xmlns:a16="http://schemas.microsoft.com/office/drawing/2014/main" id="{D8F5B5F5-E80B-2440-A2C2-F6F330CAA694}"/>
              </a:ext>
            </a:extLst>
          </p:cNvPr>
          <p:cNvSpPr>
            <a:spLocks noGrp="1"/>
          </p:cNvSpPr>
          <p:nvPr>
            <p:ph type="ftr" sz="quarter" idx="11"/>
          </p:nvPr>
        </p:nvSpPr>
        <p:spPr>
          <a:xfrm>
            <a:off x="1865376" y="5930161"/>
            <a:ext cx="4352544" cy="791314"/>
          </a:xfrm>
        </p:spPr>
        <p:txBody>
          <a:bodyPr/>
          <a:lstStyle/>
          <a:p>
            <a:r>
              <a:rPr lang="en-US">
                <a:solidFill>
                  <a:schemeClr val="tx1"/>
                </a:solidFill>
              </a:rPr>
              <a:t>(Sound Supports &amp; Associates, 2019)</a:t>
            </a:r>
            <a:endParaRPr lang="en-US" dirty="0">
              <a:solidFill>
                <a:schemeClr val="tx1"/>
              </a:solidFill>
            </a:endParaRPr>
          </a:p>
        </p:txBody>
      </p:sp>
    </p:spTree>
    <p:extLst>
      <p:ext uri="{BB962C8B-B14F-4D97-AF65-F5344CB8AC3E}">
        <p14:creationId xmlns:p14="http://schemas.microsoft.com/office/powerpoint/2010/main" val="545355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On Your Poster List:</a:t>
            </a:r>
          </a:p>
          <a:p>
            <a:pPr lvl="1"/>
            <a:r>
              <a:rPr lang="en-US" sz="2800" dirty="0"/>
              <a:t>Ways Your School is </a:t>
            </a:r>
            <a:r>
              <a:rPr lang="en-US" sz="2800" dirty="0">
                <a:solidFill>
                  <a:srgbClr val="00B050"/>
                </a:solidFill>
              </a:rPr>
              <a:t>Ready</a:t>
            </a:r>
            <a:r>
              <a:rPr lang="en-US" sz="2800" dirty="0"/>
              <a:t> For Tier 2</a:t>
            </a:r>
          </a:p>
          <a:p>
            <a:pPr lvl="1"/>
            <a:r>
              <a:rPr lang="en-US" sz="2800" dirty="0"/>
              <a:t>Readiness Steps That </a:t>
            </a:r>
            <a:r>
              <a:rPr lang="en-US" sz="2800" dirty="0">
                <a:solidFill>
                  <a:srgbClr val="0070C0"/>
                </a:solidFill>
              </a:rPr>
              <a:t>Need to Occur</a:t>
            </a:r>
          </a:p>
          <a:p>
            <a:pPr lvl="1"/>
            <a:r>
              <a:rPr lang="en-US" sz="2800" dirty="0"/>
              <a:t>Challenges to Tier 2 Implementation</a:t>
            </a:r>
          </a:p>
          <a:p>
            <a:pPr lvl="1"/>
            <a:r>
              <a:rPr lang="en-US" sz="2800" dirty="0"/>
              <a:t>Promoters to Tier 2 Implementation</a:t>
            </a:r>
          </a:p>
          <a:p>
            <a:pPr marL="457200" lvl="1" indent="0">
              <a:buNone/>
            </a:pPr>
            <a:endParaRPr lang="en-US" sz="2800" dirty="0"/>
          </a:p>
          <a:p>
            <a:pPr marL="457200" lvl="1" indent="0">
              <a:buNone/>
            </a:pPr>
            <a:r>
              <a:rPr lang="en-US" sz="2800" dirty="0"/>
              <a:t>Look at indicators of Tier 2 readiness on page 5 of your Tier 2 packet to guide your thinking. </a:t>
            </a:r>
          </a:p>
          <a:p>
            <a:endParaRPr lang="en-US" sz="2800" dirty="0"/>
          </a:p>
          <a:p>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Tier 2 Readiness Assessment &amp; </a:t>
            </a:r>
            <a:br>
              <a:rPr lang="en-US" dirty="0"/>
            </a:br>
            <a:r>
              <a:rPr lang="en-US" dirty="0"/>
              <a:t>Poster Activity</a:t>
            </a:r>
          </a:p>
        </p:txBody>
      </p:sp>
      <p:sp>
        <p:nvSpPr>
          <p:cNvPr id="4" name="Footer Placeholder 3">
            <a:extLst>
              <a:ext uri="{FF2B5EF4-FFF2-40B4-BE49-F238E27FC236}">
                <a16:creationId xmlns:a16="http://schemas.microsoft.com/office/drawing/2014/main" id="{02AEE6E0-53FA-664B-9875-393FD4589796}"/>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2689071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4-09-29 at 9.16.20 PM.png"/>
          <p:cNvPicPr>
            <a:picLocks noGrp="1" noChangeAspect="1"/>
          </p:cNvPicPr>
          <p:nvPr>
            <p:ph idx="1"/>
          </p:nvPr>
        </p:nvPicPr>
        <p:blipFill>
          <a:blip r:embed="rId2" cstate="email">
            <a:extLst>
              <a:ext uri="{28A0092B-C50C-407E-A947-70E740481C1C}">
                <a14:useLocalDpi xmlns:a14="http://schemas.microsoft.com/office/drawing/2010/main"/>
              </a:ext>
            </a:extLst>
          </a:blip>
          <a:srcRect t="17023" b="17023"/>
          <a:stretch>
            <a:fillRect/>
          </a:stretch>
        </p:blipFill>
        <p:spPr>
          <a:xfrm>
            <a:off x="1857091" y="1865030"/>
            <a:ext cx="3800363" cy="1992147"/>
          </a:xfrm>
        </p:spPr>
      </p:pic>
      <p:sp>
        <p:nvSpPr>
          <p:cNvPr id="2" name="Title 1"/>
          <p:cNvSpPr>
            <a:spLocks noGrp="1"/>
          </p:cNvSpPr>
          <p:nvPr>
            <p:ph type="title"/>
          </p:nvPr>
        </p:nvSpPr>
        <p:spPr/>
        <p:txBody>
          <a:bodyPr/>
          <a:lstStyle/>
          <a:p>
            <a:r>
              <a:rPr lang="en-US" dirty="0"/>
              <a:t>Tier 2 – Building the Support Team</a:t>
            </a:r>
          </a:p>
        </p:txBody>
      </p:sp>
      <p:sp>
        <p:nvSpPr>
          <p:cNvPr id="4" name="Rectangle 2">
            <a:extLst>
              <a:ext uri="{FF2B5EF4-FFF2-40B4-BE49-F238E27FC236}">
                <a16:creationId xmlns:a16="http://schemas.microsoft.com/office/drawing/2014/main" id="{2C19DD7A-A117-44A9-B12B-4F776365D2D2}"/>
              </a:ext>
            </a:extLst>
          </p:cNvPr>
          <p:cNvSpPr>
            <a:spLocks noChangeArrowheads="1"/>
          </p:cNvSpPr>
          <p:nvPr/>
        </p:nvSpPr>
        <p:spPr bwMode="auto">
          <a:xfrm>
            <a:off x="196406" y="3857177"/>
            <a:ext cx="8353495" cy="2785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0" rIns="68580" bIns="0" numCol="1" anchor="ctr" anchorCtr="0" compatLnSpc="1">
            <a:prstTxWarp prst="textNoShape">
              <a:avLst/>
            </a:prstTxWarp>
            <a:spAutoFit/>
          </a:bodyPr>
          <a:lstStyle/>
          <a:p>
            <a:pPr defTabSz="685800" eaLnBrk="0" fontAlgn="base" hangingPunct="0">
              <a:spcBef>
                <a:spcPct val="0"/>
              </a:spcBef>
              <a:spcAft>
                <a:spcPct val="0"/>
              </a:spcAft>
            </a:pPr>
            <a:endParaRPr lang="en-US" altLang="en-US" sz="600" dirty="0">
              <a:latin typeface="Franklin Gothic Medium"/>
              <a:cs typeface="Franklin Gothic Medium"/>
            </a:endParaRPr>
          </a:p>
          <a:p>
            <a:pPr defTabSz="685800" eaLnBrk="0" fontAlgn="base" hangingPunct="0">
              <a:spcBef>
                <a:spcPct val="0"/>
              </a:spcBef>
              <a:spcAft>
                <a:spcPct val="0"/>
              </a:spcAft>
            </a:pPr>
            <a:endParaRPr lang="en-US" altLang="en-US" sz="800" dirty="0">
              <a:latin typeface="Franklin Gothic Medium"/>
              <a:cs typeface="Franklin Gothic Medium"/>
            </a:endParaRPr>
          </a:p>
          <a:p>
            <a:pPr algn="ctr" defTabSz="685800" eaLnBrk="0" fontAlgn="base" hangingPunct="0">
              <a:spcBef>
                <a:spcPct val="0"/>
              </a:spcBef>
              <a:spcAft>
                <a:spcPct val="0"/>
              </a:spcAft>
            </a:pPr>
            <a:r>
              <a:rPr lang="en-US" sz="2800" dirty="0">
                <a:solidFill>
                  <a:srgbClr val="655450"/>
                </a:solidFill>
                <a:latin typeface="Franklin Gothic Medium"/>
                <a:cs typeface="Franklin Gothic Medium"/>
              </a:rPr>
              <a:t>The Tier II Team uses a range of data to regularly identify students in need of more social/behavioral supports and to establish and monitor the systems and practices that serve these students</a:t>
            </a:r>
          </a:p>
          <a:p>
            <a:pPr defTabSz="685800" eaLnBrk="0" fontAlgn="base" hangingPunct="0">
              <a:spcBef>
                <a:spcPct val="0"/>
              </a:spcBef>
              <a:spcAft>
                <a:spcPct val="0"/>
              </a:spcAft>
            </a:pPr>
            <a:r>
              <a:rPr lang="en-US" sz="2800" dirty="0">
                <a:solidFill>
                  <a:srgbClr val="655450"/>
                </a:solidFill>
                <a:latin typeface="Franklin Gothic Medium"/>
                <a:cs typeface="Franklin Gothic Medium"/>
              </a:rPr>
              <a:t> </a:t>
            </a:r>
          </a:p>
          <a:p>
            <a:pPr defTabSz="685800" eaLnBrk="0" fontAlgn="base" hangingPunct="0">
              <a:spcBef>
                <a:spcPct val="0"/>
              </a:spcBef>
              <a:spcAft>
                <a:spcPct val="0"/>
              </a:spcAft>
            </a:pPr>
            <a:br>
              <a:rPr lang="en-US" altLang="en-US" sz="1350" dirty="0">
                <a:latin typeface="Arial" panose="020B0604020202020204" pitchFamily="34" charset="0"/>
              </a:rPr>
            </a:br>
            <a:endParaRPr lang="en-US" altLang="en-US" sz="1350" dirty="0">
              <a:latin typeface="Arial" panose="020B0604020202020204" pitchFamily="34" charset="0"/>
            </a:endParaRPr>
          </a:p>
        </p:txBody>
      </p:sp>
      <p:sp>
        <p:nvSpPr>
          <p:cNvPr id="3" name="Footer Placeholder 2">
            <a:extLst>
              <a:ext uri="{FF2B5EF4-FFF2-40B4-BE49-F238E27FC236}">
                <a16:creationId xmlns:a16="http://schemas.microsoft.com/office/drawing/2014/main" id="{2153FC69-2A83-204E-8D2B-F1A19D1ACAEF}"/>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941505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027"/>
          <p:cNvSpPr>
            <a:spLocks noGrp="1" noChangeArrowheads="1"/>
          </p:cNvSpPr>
          <p:nvPr>
            <p:ph idx="1"/>
          </p:nvPr>
        </p:nvSpPr>
        <p:spPr/>
        <p:txBody>
          <a:bodyPr/>
          <a:lstStyle/>
          <a:p>
            <a:pPr>
              <a:lnSpc>
                <a:spcPct val="90000"/>
              </a:lnSpc>
            </a:pPr>
            <a:r>
              <a:rPr lang="en-US" sz="2800" dirty="0">
                <a:latin typeface="Franklin Gothic Medium"/>
                <a:cs typeface="Franklin Gothic Medium"/>
              </a:rPr>
              <a:t>May be part of the existing behavior leadership team</a:t>
            </a:r>
          </a:p>
          <a:p>
            <a:pPr marL="0" indent="0">
              <a:lnSpc>
                <a:spcPct val="90000"/>
              </a:lnSpc>
              <a:buNone/>
            </a:pPr>
            <a:endParaRPr lang="en-US" sz="600" dirty="0">
              <a:latin typeface="Franklin Gothic Medium"/>
              <a:cs typeface="Franklin Gothic Medium"/>
            </a:endParaRPr>
          </a:p>
          <a:p>
            <a:pPr>
              <a:lnSpc>
                <a:spcPct val="90000"/>
              </a:lnSpc>
            </a:pPr>
            <a:r>
              <a:rPr lang="en-US" sz="2800" dirty="0">
                <a:latin typeface="Franklin Gothic Medium"/>
                <a:cs typeface="Franklin Gothic Medium"/>
              </a:rPr>
              <a:t>May be an extension of the existing behavior leadership team</a:t>
            </a:r>
          </a:p>
          <a:p>
            <a:pPr>
              <a:lnSpc>
                <a:spcPct val="90000"/>
              </a:lnSpc>
            </a:pPr>
            <a:endParaRPr lang="en-US" sz="1050" dirty="0">
              <a:latin typeface="Franklin Gothic Medium"/>
              <a:cs typeface="Franklin Gothic Medium"/>
            </a:endParaRPr>
          </a:p>
          <a:p>
            <a:pPr>
              <a:lnSpc>
                <a:spcPct val="90000"/>
              </a:lnSpc>
            </a:pPr>
            <a:r>
              <a:rPr lang="en-US" sz="2800" dirty="0">
                <a:latin typeface="Franklin Gothic Medium"/>
                <a:cs typeface="Franklin Gothic Medium"/>
              </a:rPr>
              <a:t>May be a stand alone team, often these teams look at Tier II &amp; III</a:t>
            </a:r>
          </a:p>
          <a:p>
            <a:pPr>
              <a:lnSpc>
                <a:spcPct val="90000"/>
              </a:lnSpc>
            </a:pPr>
            <a:endParaRPr lang="en-US" sz="2800" dirty="0">
              <a:latin typeface="Franklin Gothic Medium"/>
              <a:cs typeface="Franklin Gothic Medium"/>
            </a:endParaRPr>
          </a:p>
          <a:p>
            <a:pPr marL="0" indent="0">
              <a:lnSpc>
                <a:spcPct val="90000"/>
              </a:lnSpc>
              <a:buNone/>
            </a:pPr>
            <a:r>
              <a:rPr lang="en-US" sz="2400" dirty="0">
                <a:latin typeface="Franklin Gothic Medium"/>
                <a:cs typeface="Franklin Gothic Medium"/>
              </a:rPr>
              <a:t>* Such a team may already exist in your school</a:t>
            </a:r>
            <a:endParaRPr lang="en-US" dirty="0">
              <a:latin typeface="Franklin Gothic Medium"/>
              <a:cs typeface="Franklin Gothic Medium"/>
            </a:endParaRPr>
          </a:p>
        </p:txBody>
      </p:sp>
      <p:sp>
        <p:nvSpPr>
          <p:cNvPr id="46082" name="Rectangle 1026"/>
          <p:cNvSpPr>
            <a:spLocks noGrp="1" noChangeArrowheads="1"/>
          </p:cNvSpPr>
          <p:nvPr>
            <p:ph type="title"/>
          </p:nvPr>
        </p:nvSpPr>
        <p:spPr/>
        <p:txBody>
          <a:bodyPr/>
          <a:lstStyle/>
          <a:p>
            <a:pPr algn="ctr"/>
            <a:r>
              <a:rPr lang="en-US" dirty="0"/>
              <a:t>Establishing the Tier 2 Team</a:t>
            </a:r>
          </a:p>
        </p:txBody>
      </p:sp>
      <p:sp>
        <p:nvSpPr>
          <p:cNvPr id="2" name="Footer Placeholder 1">
            <a:extLst>
              <a:ext uri="{FF2B5EF4-FFF2-40B4-BE49-F238E27FC236}">
                <a16:creationId xmlns:a16="http://schemas.microsoft.com/office/drawing/2014/main" id="{8F0C1B77-F7BE-0349-8F6E-34FAAA3346E7}"/>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4162810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 Team Format</a:t>
            </a:r>
          </a:p>
        </p:txBody>
      </p:sp>
      <p:sp>
        <p:nvSpPr>
          <p:cNvPr id="4" name="Rectangle 3"/>
          <p:cNvSpPr/>
          <p:nvPr/>
        </p:nvSpPr>
        <p:spPr>
          <a:xfrm>
            <a:off x="1092526" y="2353316"/>
            <a:ext cx="2577221" cy="2493395"/>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a:solidFill>
                  <a:schemeClr val="tx1"/>
                </a:solidFill>
              </a:rPr>
              <a:t>Universal PBIS Team</a:t>
            </a:r>
          </a:p>
          <a:p>
            <a:pPr algn="ctr"/>
            <a:r>
              <a:rPr lang="en-US" sz="2000" dirty="0">
                <a:solidFill>
                  <a:schemeClr val="tx1"/>
                </a:solidFill>
              </a:rPr>
              <a:t>Tier 1</a:t>
            </a:r>
          </a:p>
        </p:txBody>
      </p:sp>
      <p:sp>
        <p:nvSpPr>
          <p:cNvPr id="6" name="Rectangle 5"/>
          <p:cNvSpPr/>
          <p:nvPr/>
        </p:nvSpPr>
        <p:spPr>
          <a:xfrm>
            <a:off x="5577646" y="2353316"/>
            <a:ext cx="2577221" cy="2493395"/>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solidFill>
                  <a:srgbClr val="000000"/>
                </a:solidFill>
              </a:rPr>
              <a:t>PBIS Team</a:t>
            </a:r>
          </a:p>
          <a:p>
            <a:pPr algn="ctr"/>
            <a:r>
              <a:rPr lang="en-US" sz="2000" dirty="0">
                <a:solidFill>
                  <a:srgbClr val="000000"/>
                </a:solidFill>
              </a:rPr>
              <a:t>Tier 2 and Tier 3</a:t>
            </a:r>
          </a:p>
        </p:txBody>
      </p:sp>
      <p:sp>
        <p:nvSpPr>
          <p:cNvPr id="3" name="Left-Right Arrow 2"/>
          <p:cNvSpPr/>
          <p:nvPr/>
        </p:nvSpPr>
        <p:spPr>
          <a:xfrm>
            <a:off x="4015612" y="311538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3A29854D-DBA3-9A4B-85F2-89DDC4131623}"/>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2776716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5-08-08 at 5.18.24 PM.png"/>
          <p:cNvPicPr>
            <a:picLocks noGrp="1" noChangeAspect="1"/>
          </p:cNvPicPr>
          <p:nvPr>
            <p:ph idx="1"/>
          </p:nvPr>
        </p:nvPicPr>
        <p:blipFill>
          <a:blip r:embed="rId2">
            <a:extLst>
              <a:ext uri="{28A0092B-C50C-407E-A947-70E740481C1C}">
                <a14:useLocalDpi xmlns:a14="http://schemas.microsoft.com/office/drawing/2010/main" val="0"/>
              </a:ext>
            </a:extLst>
          </a:blip>
          <a:srcRect t="-650" b="-650"/>
          <a:stretch>
            <a:fillRect/>
          </a:stretch>
        </p:blipFill>
        <p:spPr>
          <a:xfrm>
            <a:off x="811185" y="1485333"/>
            <a:ext cx="7723219" cy="4425891"/>
          </a:xfrm>
        </p:spPr>
      </p:pic>
      <p:sp>
        <p:nvSpPr>
          <p:cNvPr id="4" name="Title 3"/>
          <p:cNvSpPr>
            <a:spLocks noGrp="1"/>
          </p:cNvSpPr>
          <p:nvPr>
            <p:ph type="title"/>
          </p:nvPr>
        </p:nvSpPr>
        <p:spPr>
          <a:xfrm>
            <a:off x="536831" y="274642"/>
            <a:ext cx="8149977" cy="1210695"/>
          </a:xfrm>
        </p:spPr>
        <p:txBody>
          <a:bodyPr>
            <a:normAutofit/>
          </a:bodyPr>
          <a:lstStyle/>
          <a:p>
            <a:r>
              <a:rPr lang="en-US" dirty="0"/>
              <a:t>www.soundsupportsk12.com</a:t>
            </a:r>
          </a:p>
        </p:txBody>
      </p:sp>
      <p:sp>
        <p:nvSpPr>
          <p:cNvPr id="2" name="Footer Placeholder 1">
            <a:extLst>
              <a:ext uri="{FF2B5EF4-FFF2-40B4-BE49-F238E27FC236}">
                <a16:creationId xmlns:a16="http://schemas.microsoft.com/office/drawing/2014/main" id="{3F003C33-E742-5B4F-8466-CC3B7EBECF06}"/>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80476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533400" y="152400"/>
            <a:ext cx="8153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dirty="0">
                <a:latin typeface="Times New Roman" charset="0"/>
                <a:ea typeface="MS PGothic" charset="0"/>
                <a:cs typeface="MS PGothic" charset="0"/>
              </a:rPr>
              <a:t>3-Tiered System of Support </a:t>
            </a:r>
          </a:p>
        </p:txBody>
      </p:sp>
      <p:sp>
        <p:nvSpPr>
          <p:cNvPr id="59394" name="Line 10"/>
          <p:cNvSpPr>
            <a:spLocks noChangeShapeType="1"/>
          </p:cNvSpPr>
          <p:nvPr/>
        </p:nvSpPr>
        <p:spPr bwMode="auto">
          <a:xfrm flipH="1">
            <a:off x="2895600" y="3535363"/>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9395" name="Text Box 14"/>
          <p:cNvSpPr txBox="1">
            <a:spLocks noChangeArrowheads="1"/>
          </p:cNvSpPr>
          <p:nvPr/>
        </p:nvSpPr>
        <p:spPr bwMode="auto">
          <a:xfrm>
            <a:off x="2362200" y="4068764"/>
            <a:ext cx="1066800" cy="52322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b="1">
                <a:latin typeface="Times New Roman" charset="0"/>
                <a:ea typeface="MS PGothic" charset="0"/>
                <a:cs typeface="MS PGothic" charset="0"/>
              </a:rPr>
              <a:t>Check-In Check-Out</a:t>
            </a:r>
            <a:endParaRPr lang="en-US" b="1">
              <a:latin typeface="Times New Roman" charset="0"/>
              <a:ea typeface="MS PGothic" charset="0"/>
              <a:cs typeface="MS PGothic" charset="0"/>
            </a:endParaRPr>
          </a:p>
        </p:txBody>
      </p:sp>
      <p:sp>
        <p:nvSpPr>
          <p:cNvPr id="59396" name="Text Box 15"/>
          <p:cNvSpPr txBox="1">
            <a:spLocks noChangeArrowheads="1"/>
          </p:cNvSpPr>
          <p:nvPr/>
        </p:nvSpPr>
        <p:spPr bwMode="auto">
          <a:xfrm>
            <a:off x="2362200" y="4657725"/>
            <a:ext cx="990600" cy="52322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b="1">
                <a:latin typeface="Times New Roman" charset="0"/>
                <a:ea typeface="MS PGothic" charset="0"/>
                <a:cs typeface="MS PGothic" charset="0"/>
              </a:rPr>
              <a:t>Skills Groups</a:t>
            </a:r>
          </a:p>
        </p:txBody>
      </p:sp>
      <p:sp>
        <p:nvSpPr>
          <p:cNvPr id="59397" name="Text Box 16"/>
          <p:cNvSpPr txBox="1">
            <a:spLocks noChangeArrowheads="1"/>
          </p:cNvSpPr>
          <p:nvPr/>
        </p:nvSpPr>
        <p:spPr bwMode="auto">
          <a:xfrm>
            <a:off x="2362200" y="5257800"/>
            <a:ext cx="990600" cy="738664"/>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latin typeface="Times New Roman" charset="0"/>
                <a:cs typeface="Times New Roman" charset="0"/>
              </a:rPr>
              <a:t>Group w. individual</a:t>
            </a:r>
          </a:p>
          <a:p>
            <a:pPr algn="ctr"/>
            <a:r>
              <a:rPr lang="en-US" sz="1400" b="1">
                <a:latin typeface="Times New Roman" charset="0"/>
                <a:cs typeface="Times New Roman" charset="0"/>
              </a:rPr>
              <a:t>feature</a:t>
            </a:r>
            <a:endParaRPr lang="en-US" sz="1400" b="1">
              <a:latin typeface="Times New Roman" charset="0"/>
              <a:ea typeface="MS PGothic" charset="0"/>
              <a:cs typeface="MS PGothic" charset="0"/>
            </a:endParaRPr>
          </a:p>
        </p:txBody>
      </p:sp>
      <p:sp>
        <p:nvSpPr>
          <p:cNvPr id="59398" name="Text Box 18"/>
          <p:cNvSpPr txBox="1">
            <a:spLocks noChangeArrowheads="1"/>
          </p:cNvSpPr>
          <p:nvPr/>
        </p:nvSpPr>
        <p:spPr bwMode="auto">
          <a:xfrm>
            <a:off x="6400800" y="4648205"/>
            <a:ext cx="1219200" cy="646331"/>
          </a:xfrm>
          <a:prstGeom prst="rect">
            <a:avLst/>
          </a:prstGeom>
          <a:solidFill>
            <a:srgbClr val="FF0000">
              <a:alpha val="7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a:solidFill>
                  <a:schemeClr val="bg1"/>
                </a:solidFill>
                <a:latin typeface="Times New Roman" charset="0"/>
                <a:ea typeface="MS PGothic" charset="0"/>
                <a:cs typeface="MS PGothic" charset="0"/>
              </a:rPr>
              <a:t>Complex</a:t>
            </a:r>
          </a:p>
          <a:p>
            <a:pPr algn="ctr">
              <a:spcBef>
                <a:spcPct val="25000"/>
              </a:spcBef>
            </a:pPr>
            <a:r>
              <a:rPr lang="en-US" sz="1600" b="1">
                <a:solidFill>
                  <a:schemeClr val="bg1"/>
                </a:solidFill>
                <a:latin typeface="Times New Roman" charset="0"/>
                <a:ea typeface="MS PGothic" charset="0"/>
                <a:cs typeface="MS PGothic" charset="0"/>
              </a:rPr>
              <a:t>FBA/BIP</a:t>
            </a:r>
          </a:p>
        </p:txBody>
      </p:sp>
      <p:sp>
        <p:nvSpPr>
          <p:cNvPr id="59399" name="Line 31"/>
          <p:cNvSpPr>
            <a:spLocks noChangeShapeType="1"/>
          </p:cNvSpPr>
          <p:nvPr/>
        </p:nvSpPr>
        <p:spPr bwMode="auto">
          <a:xfrm>
            <a:off x="838200" y="3581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9400" name="Text Box 38"/>
          <p:cNvSpPr txBox="1">
            <a:spLocks noChangeArrowheads="1"/>
          </p:cNvSpPr>
          <p:nvPr/>
        </p:nvSpPr>
        <p:spPr bwMode="auto">
          <a:xfrm>
            <a:off x="4267200" y="1524005"/>
            <a:ext cx="1905000" cy="646331"/>
          </a:xfrm>
          <a:prstGeom prst="rect">
            <a:avLst/>
          </a:prstGeom>
          <a:solidFill>
            <a:srgbClr val="FFCC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latin typeface="Times New Roman" charset="0"/>
                <a:cs typeface="Arial" charset="0"/>
              </a:rPr>
              <a:t>Problem Solving Team Meeting</a:t>
            </a:r>
          </a:p>
        </p:txBody>
      </p:sp>
      <p:sp>
        <p:nvSpPr>
          <p:cNvPr id="59401" name="Text Box 39"/>
          <p:cNvSpPr txBox="1">
            <a:spLocks noChangeArrowheads="1"/>
          </p:cNvSpPr>
          <p:nvPr/>
        </p:nvSpPr>
        <p:spPr bwMode="auto">
          <a:xfrm>
            <a:off x="6934200" y="1524005"/>
            <a:ext cx="1905000" cy="646331"/>
          </a:xfrm>
          <a:prstGeom prst="rect">
            <a:avLst/>
          </a:prstGeom>
          <a:solidFill>
            <a:srgbClr val="FF0000">
              <a:alpha val="7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latin typeface="Times New Roman" charset="0"/>
                <a:cs typeface="Arial" charset="0"/>
              </a:rPr>
              <a:t>Tertiary Systems Team Meeting</a:t>
            </a:r>
          </a:p>
        </p:txBody>
      </p:sp>
      <p:sp>
        <p:nvSpPr>
          <p:cNvPr id="59402" name="Text Box 42"/>
          <p:cNvSpPr txBox="1">
            <a:spLocks noChangeArrowheads="1"/>
          </p:cNvSpPr>
          <p:nvPr/>
        </p:nvSpPr>
        <p:spPr bwMode="auto">
          <a:xfrm>
            <a:off x="4648200" y="4797425"/>
            <a:ext cx="1066800" cy="683264"/>
          </a:xfrm>
          <a:prstGeom prst="rect">
            <a:avLst/>
          </a:prstGeom>
          <a:solidFill>
            <a:srgbClr val="FFCC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40000"/>
              </a:spcBef>
            </a:pPr>
            <a:r>
              <a:rPr lang="en-US" sz="1600" b="1">
                <a:latin typeface="Times New Roman" charset="0"/>
                <a:cs typeface="Arial" charset="0"/>
              </a:rPr>
              <a:t>Brief </a:t>
            </a:r>
          </a:p>
          <a:p>
            <a:pPr algn="ctr" eaLnBrk="1" hangingPunct="1">
              <a:spcBef>
                <a:spcPct val="40000"/>
              </a:spcBef>
            </a:pPr>
            <a:r>
              <a:rPr lang="en-US" sz="1600" b="1">
                <a:latin typeface="Times New Roman" charset="0"/>
                <a:cs typeface="Arial" charset="0"/>
              </a:rPr>
              <a:t>FBA/BIP</a:t>
            </a:r>
          </a:p>
        </p:txBody>
      </p:sp>
      <p:sp>
        <p:nvSpPr>
          <p:cNvPr id="59403" name="Line 28"/>
          <p:cNvSpPr>
            <a:spLocks noChangeShapeType="1"/>
          </p:cNvSpPr>
          <p:nvPr/>
        </p:nvSpPr>
        <p:spPr bwMode="auto">
          <a:xfrm>
            <a:off x="5105400" y="3276605"/>
            <a:ext cx="0" cy="1316039"/>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9404" name="Line 47"/>
          <p:cNvSpPr>
            <a:spLocks noChangeShapeType="1"/>
          </p:cNvSpPr>
          <p:nvPr/>
        </p:nvSpPr>
        <p:spPr bwMode="auto">
          <a:xfrm>
            <a:off x="6705600" y="4572000"/>
            <a:ext cx="1981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05" name="Line 28"/>
          <p:cNvSpPr>
            <a:spLocks noChangeShapeType="1"/>
          </p:cNvSpPr>
          <p:nvPr/>
        </p:nvSpPr>
        <p:spPr bwMode="auto">
          <a:xfrm>
            <a:off x="7739063" y="3276600"/>
            <a:ext cx="0" cy="11842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9406" name="Text Box 16"/>
          <p:cNvSpPr txBox="1">
            <a:spLocks noChangeArrowheads="1"/>
          </p:cNvSpPr>
          <p:nvPr/>
        </p:nvSpPr>
        <p:spPr bwMode="auto">
          <a:xfrm>
            <a:off x="2286000" y="6019801"/>
            <a:ext cx="1143000" cy="52322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latin typeface="Times New Roman" charset="0"/>
                <a:ea typeface="MS PGothic" charset="0"/>
                <a:cs typeface="MS PGothic" charset="0"/>
              </a:rPr>
              <a:t>Brief FBA/BIP</a:t>
            </a:r>
          </a:p>
        </p:txBody>
      </p:sp>
      <p:sp>
        <p:nvSpPr>
          <p:cNvPr id="59407" name="Text Box 18"/>
          <p:cNvSpPr txBox="1">
            <a:spLocks noChangeArrowheads="1"/>
          </p:cNvSpPr>
          <p:nvPr/>
        </p:nvSpPr>
        <p:spPr bwMode="auto">
          <a:xfrm>
            <a:off x="7696208" y="4648205"/>
            <a:ext cx="1317625" cy="646331"/>
          </a:xfrm>
          <a:prstGeom prst="rect">
            <a:avLst/>
          </a:prstGeom>
          <a:solidFill>
            <a:srgbClr val="FF0000">
              <a:alpha val="7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sz="800" b="1">
              <a:solidFill>
                <a:schemeClr val="bg1"/>
              </a:solidFill>
              <a:latin typeface="Times New Roman" charset="0"/>
              <a:ea typeface="MS PGothic" charset="0"/>
              <a:cs typeface="MS PGothic" charset="0"/>
            </a:endParaRPr>
          </a:p>
          <a:p>
            <a:pPr algn="ctr"/>
            <a:r>
              <a:rPr lang="en-US" sz="1600" b="1">
                <a:solidFill>
                  <a:schemeClr val="bg1"/>
                </a:solidFill>
                <a:latin typeface="Times New Roman" charset="0"/>
                <a:ea typeface="MS PGothic" charset="0"/>
                <a:cs typeface="MS PGothic" charset="0"/>
              </a:rPr>
              <a:t>Wraparound</a:t>
            </a:r>
          </a:p>
          <a:p>
            <a:pPr algn="ctr"/>
            <a:endParaRPr lang="en-US" sz="1200" b="1">
              <a:solidFill>
                <a:schemeClr val="bg1"/>
              </a:solidFill>
              <a:latin typeface="Times New Roman" charset="0"/>
              <a:ea typeface="MS PGothic" charset="0"/>
              <a:cs typeface="MS PGothic" charset="0"/>
            </a:endParaRPr>
          </a:p>
        </p:txBody>
      </p:sp>
      <p:sp>
        <p:nvSpPr>
          <p:cNvPr id="59408" name="Text Box 36"/>
          <p:cNvSpPr txBox="1">
            <a:spLocks noChangeArrowheads="1"/>
          </p:cNvSpPr>
          <p:nvPr/>
        </p:nvSpPr>
        <p:spPr bwMode="auto">
          <a:xfrm>
            <a:off x="2084388" y="1524000"/>
            <a:ext cx="1676400" cy="92333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latin typeface="Times New Roman" charset="0"/>
                <a:cs typeface="Arial" charset="0"/>
              </a:rPr>
              <a:t>Secondary Systems Team</a:t>
            </a:r>
          </a:p>
          <a:p>
            <a:pPr algn="ctr" eaLnBrk="1" hangingPunct="1"/>
            <a:r>
              <a:rPr lang="en-US" sz="1800" b="1">
                <a:latin typeface="Times New Roman" charset="0"/>
                <a:cs typeface="Arial" charset="0"/>
              </a:rPr>
              <a:t>Meeting</a:t>
            </a:r>
          </a:p>
        </p:txBody>
      </p:sp>
      <p:sp>
        <p:nvSpPr>
          <p:cNvPr id="59409" name="Line 63"/>
          <p:cNvSpPr>
            <a:spLocks noChangeShapeType="1"/>
          </p:cNvSpPr>
          <p:nvPr/>
        </p:nvSpPr>
        <p:spPr bwMode="auto">
          <a:xfrm>
            <a:off x="1589088" y="18288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10" name="Line 64"/>
          <p:cNvSpPr>
            <a:spLocks noChangeShapeType="1"/>
          </p:cNvSpPr>
          <p:nvPr/>
        </p:nvSpPr>
        <p:spPr bwMode="auto">
          <a:xfrm>
            <a:off x="3824288" y="1828800"/>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11" name="Line 65"/>
          <p:cNvSpPr>
            <a:spLocks noChangeShapeType="1"/>
          </p:cNvSpPr>
          <p:nvPr/>
        </p:nvSpPr>
        <p:spPr bwMode="auto">
          <a:xfrm>
            <a:off x="6248400" y="1905000"/>
            <a:ext cx="609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12" name="AutoShape 67"/>
          <p:cNvSpPr>
            <a:spLocks noChangeArrowheads="1"/>
          </p:cNvSpPr>
          <p:nvPr/>
        </p:nvSpPr>
        <p:spPr bwMode="auto">
          <a:xfrm>
            <a:off x="2133600" y="4343400"/>
            <a:ext cx="228600" cy="685800"/>
          </a:xfrm>
          <a:prstGeom prst="curvedRightArrow">
            <a:avLst>
              <a:gd name="adj1" fmla="val 36333"/>
              <a:gd name="adj2" fmla="val 148222"/>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59413" name="AutoShape 69"/>
          <p:cNvSpPr>
            <a:spLocks noChangeArrowheads="1"/>
          </p:cNvSpPr>
          <p:nvPr/>
        </p:nvSpPr>
        <p:spPr bwMode="auto">
          <a:xfrm>
            <a:off x="2057400" y="4343400"/>
            <a:ext cx="304800" cy="1284288"/>
          </a:xfrm>
          <a:prstGeom prst="curvedRightArrow">
            <a:avLst>
              <a:gd name="adj1" fmla="val 36361"/>
              <a:gd name="adj2" fmla="val 148293"/>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59414" name="Text Box 77"/>
          <p:cNvSpPr txBox="1">
            <a:spLocks noChangeArrowheads="1"/>
          </p:cNvSpPr>
          <p:nvPr/>
        </p:nvSpPr>
        <p:spPr bwMode="auto">
          <a:xfrm>
            <a:off x="533400" y="2362200"/>
            <a:ext cx="1066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cs typeface="Arial" charset="0"/>
            </a:endParaRPr>
          </a:p>
        </p:txBody>
      </p:sp>
      <p:sp>
        <p:nvSpPr>
          <p:cNvPr id="59415" name="Text Box 78"/>
          <p:cNvSpPr txBox="1">
            <a:spLocks noChangeArrowheads="1"/>
          </p:cNvSpPr>
          <p:nvPr/>
        </p:nvSpPr>
        <p:spPr bwMode="auto">
          <a:xfrm>
            <a:off x="266700" y="2614618"/>
            <a:ext cx="132238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a:cs typeface="Arial" charset="0"/>
              </a:rPr>
              <a:t>Plans schoolwide &amp; classroom supports</a:t>
            </a:r>
          </a:p>
        </p:txBody>
      </p:sp>
      <p:sp>
        <p:nvSpPr>
          <p:cNvPr id="59416" name="Rectangle 79"/>
          <p:cNvSpPr>
            <a:spLocks noChangeArrowheads="1"/>
          </p:cNvSpPr>
          <p:nvPr/>
        </p:nvSpPr>
        <p:spPr bwMode="auto">
          <a:xfrm>
            <a:off x="228600" y="2579688"/>
            <a:ext cx="1360488" cy="10017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17" name="Text Box 80"/>
          <p:cNvSpPr txBox="1">
            <a:spLocks noChangeArrowheads="1"/>
          </p:cNvSpPr>
          <p:nvPr/>
        </p:nvSpPr>
        <p:spPr bwMode="auto">
          <a:xfrm>
            <a:off x="2046288" y="2581279"/>
            <a:ext cx="1752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a:cs typeface="Arial" charset="0"/>
              </a:rPr>
              <a:t>Uses process data; determines overall intervention effectiveness</a:t>
            </a:r>
          </a:p>
        </p:txBody>
      </p:sp>
      <p:sp>
        <p:nvSpPr>
          <p:cNvPr id="59418" name="Text Box 81"/>
          <p:cNvSpPr txBox="1">
            <a:spLocks noChangeArrowheads="1"/>
          </p:cNvSpPr>
          <p:nvPr/>
        </p:nvSpPr>
        <p:spPr bwMode="auto">
          <a:xfrm>
            <a:off x="4267200" y="2362200"/>
            <a:ext cx="19050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a:cs typeface="Arial" charset="0"/>
              </a:rPr>
              <a:t>Standing team; uses FBA/BIP process for one student at a time</a:t>
            </a:r>
          </a:p>
        </p:txBody>
      </p:sp>
      <p:sp>
        <p:nvSpPr>
          <p:cNvPr id="59419" name="Text Box 82"/>
          <p:cNvSpPr txBox="1">
            <a:spLocks noChangeArrowheads="1"/>
          </p:cNvSpPr>
          <p:nvPr/>
        </p:nvSpPr>
        <p:spPr bwMode="auto">
          <a:xfrm>
            <a:off x="6858000" y="2373318"/>
            <a:ext cx="19050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a:cs typeface="Arial" charset="0"/>
              </a:rPr>
              <a:t>Uses process data; determines overall intervention effectiveness</a:t>
            </a:r>
          </a:p>
        </p:txBody>
      </p:sp>
      <p:sp>
        <p:nvSpPr>
          <p:cNvPr id="59420" name="Rectangle 83"/>
          <p:cNvSpPr>
            <a:spLocks noChangeArrowheads="1"/>
          </p:cNvSpPr>
          <p:nvPr/>
        </p:nvSpPr>
        <p:spPr bwMode="auto">
          <a:xfrm>
            <a:off x="2046288" y="2544763"/>
            <a:ext cx="1676400" cy="990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21" name="Rectangle 84"/>
          <p:cNvSpPr>
            <a:spLocks noChangeArrowheads="1"/>
          </p:cNvSpPr>
          <p:nvPr/>
        </p:nvSpPr>
        <p:spPr bwMode="auto">
          <a:xfrm>
            <a:off x="4191000" y="2362200"/>
            <a:ext cx="2057400" cy="914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22" name="Rectangle 85"/>
          <p:cNvSpPr>
            <a:spLocks noChangeArrowheads="1"/>
          </p:cNvSpPr>
          <p:nvPr/>
        </p:nvSpPr>
        <p:spPr bwMode="auto">
          <a:xfrm>
            <a:off x="6858008" y="2373313"/>
            <a:ext cx="1889125" cy="914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 name="Striped Right Arrow 44"/>
          <p:cNvSpPr/>
          <p:nvPr/>
        </p:nvSpPr>
        <p:spPr>
          <a:xfrm>
            <a:off x="1600200" y="4191000"/>
            <a:ext cx="5334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Curved Up Arrow 45"/>
          <p:cNvSpPr/>
          <p:nvPr/>
        </p:nvSpPr>
        <p:spPr>
          <a:xfrm>
            <a:off x="5029200" y="5486400"/>
            <a:ext cx="2057400" cy="381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7" name="Curved Up Arrow 46"/>
          <p:cNvSpPr/>
          <p:nvPr/>
        </p:nvSpPr>
        <p:spPr>
          <a:xfrm>
            <a:off x="5029200" y="5486405"/>
            <a:ext cx="3505200" cy="73183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 name="Curved Up Arrow 45"/>
          <p:cNvSpPr/>
          <p:nvPr/>
        </p:nvSpPr>
        <p:spPr>
          <a:xfrm>
            <a:off x="3352800" y="5486400"/>
            <a:ext cx="1371600" cy="304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 name="Curved Up Arrow 45"/>
          <p:cNvSpPr>
            <a:spLocks noChangeArrowheads="1"/>
          </p:cNvSpPr>
          <p:nvPr/>
        </p:nvSpPr>
        <p:spPr bwMode="auto">
          <a:xfrm rot="21570218" flipV="1">
            <a:off x="3351213" y="4494213"/>
            <a:ext cx="1371600" cy="304800"/>
          </a:xfrm>
          <a:prstGeom prst="curvedUpArrow">
            <a:avLst>
              <a:gd name="adj1" fmla="val 20833"/>
              <a:gd name="adj2" fmla="val 41667"/>
              <a:gd name="adj3" fmla="val 25000"/>
            </a:avLst>
          </a:prstGeom>
          <a:solidFill>
            <a:schemeClr val="accent1"/>
          </a:solidFill>
          <a:ln w="25400" algn="ctr">
            <a:solidFill>
              <a:srgbClr val="89A4A7"/>
            </a:solidFill>
            <a:miter lim="800000"/>
            <a:headEnd/>
            <a:tailEnd/>
          </a:ln>
        </p:spPr>
        <p:txBody>
          <a:bodyPr rot="10800000" anchor="ctr"/>
          <a:lstStyle/>
          <a:p>
            <a:pPr algn="ctr">
              <a:defRPr/>
            </a:pPr>
            <a:endParaRPr lang="en-US" dirty="0">
              <a:latin typeface="+mn-lt"/>
              <a:cs typeface="+mn-cs"/>
            </a:endParaRPr>
          </a:p>
        </p:txBody>
      </p:sp>
      <p:sp>
        <p:nvSpPr>
          <p:cNvPr id="59428" name="Text Box 39"/>
          <p:cNvSpPr txBox="1">
            <a:spLocks noChangeArrowheads="1"/>
          </p:cNvSpPr>
          <p:nvPr/>
        </p:nvSpPr>
        <p:spPr bwMode="auto">
          <a:xfrm>
            <a:off x="304800" y="1524000"/>
            <a:ext cx="1219200" cy="923330"/>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latin typeface="Times New Roman" charset="0"/>
                <a:cs typeface="Arial" charset="0"/>
              </a:rPr>
              <a:t>Universal</a:t>
            </a:r>
            <a:br>
              <a:rPr lang="en-US" sz="1800" b="1">
                <a:solidFill>
                  <a:schemeClr val="bg1"/>
                </a:solidFill>
                <a:latin typeface="Times New Roman" charset="0"/>
                <a:cs typeface="Arial" charset="0"/>
              </a:rPr>
            </a:br>
            <a:r>
              <a:rPr lang="en-US" sz="1800" b="1">
                <a:solidFill>
                  <a:schemeClr val="bg1"/>
                </a:solidFill>
                <a:latin typeface="Times New Roman" charset="0"/>
                <a:cs typeface="Arial" charset="0"/>
              </a:rPr>
              <a:t>Team</a:t>
            </a:r>
          </a:p>
          <a:p>
            <a:pPr algn="ctr" eaLnBrk="1" hangingPunct="1"/>
            <a:r>
              <a:rPr lang="en-US" sz="1800" b="1">
                <a:solidFill>
                  <a:schemeClr val="bg1"/>
                </a:solidFill>
                <a:latin typeface="Times New Roman" charset="0"/>
                <a:cs typeface="Arial" charset="0"/>
              </a:rPr>
              <a:t>Meeting</a:t>
            </a:r>
          </a:p>
        </p:txBody>
      </p:sp>
      <p:sp>
        <p:nvSpPr>
          <p:cNvPr id="59429" name="Text Box 39"/>
          <p:cNvSpPr txBox="1">
            <a:spLocks noChangeArrowheads="1"/>
          </p:cNvSpPr>
          <p:nvPr/>
        </p:nvSpPr>
        <p:spPr bwMode="auto">
          <a:xfrm>
            <a:off x="228600" y="4191005"/>
            <a:ext cx="1219200" cy="646331"/>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latin typeface="Times New Roman" charset="0"/>
                <a:cs typeface="Arial" charset="0"/>
              </a:rPr>
              <a:t>Universal Support</a:t>
            </a:r>
          </a:p>
        </p:txBody>
      </p:sp>
      <p:sp>
        <p:nvSpPr>
          <p:cNvPr id="59430" name="Text Box 41"/>
          <p:cNvSpPr txBox="1">
            <a:spLocks noChangeArrowheads="1"/>
          </p:cNvSpPr>
          <p:nvPr/>
        </p:nvSpPr>
        <p:spPr bwMode="auto">
          <a:xfrm>
            <a:off x="7543800" y="6248401"/>
            <a:ext cx="1295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a:latin typeface="Times New Roman" charset="0"/>
                <a:cs typeface="Arial" charset="0"/>
              </a:rPr>
              <a:t>USDOE-OSEP Tertiary Demo Project </a:t>
            </a:r>
          </a:p>
          <a:p>
            <a:pPr eaLnBrk="1" hangingPunct="1">
              <a:spcBef>
                <a:spcPct val="50000"/>
              </a:spcBef>
            </a:pPr>
            <a:r>
              <a:rPr lang="en-US" sz="800">
                <a:latin typeface="Times New Roman" charset="0"/>
                <a:cs typeface="Arial" charset="0"/>
              </a:rPr>
              <a:t>#H326M0060010</a:t>
            </a:r>
          </a:p>
        </p:txBody>
      </p:sp>
      <p:sp>
        <p:nvSpPr>
          <p:cNvPr id="4" name="Footer Placeholder 3">
            <a:extLst>
              <a:ext uri="{FF2B5EF4-FFF2-40B4-BE49-F238E27FC236}">
                <a16:creationId xmlns:a16="http://schemas.microsoft.com/office/drawing/2014/main" id="{6C21693A-DD7E-0343-B132-9284B1B079B8}"/>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141664379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729241" y="50292"/>
            <a:ext cx="5797296" cy="1188720"/>
          </a:xfrm>
        </p:spPr>
        <p:txBody>
          <a:bodyPr/>
          <a:lstStyle/>
          <a:p>
            <a:pPr algn="ctr"/>
            <a:r>
              <a:rPr lang="en-US" b="1" dirty="0">
                <a:latin typeface="Franklin Gothic Medium"/>
                <a:cs typeface="Franklin Gothic Medium"/>
              </a:rPr>
              <a:t>Tier 2 Team Members</a:t>
            </a:r>
          </a:p>
        </p:txBody>
      </p:sp>
      <p:sp>
        <p:nvSpPr>
          <p:cNvPr id="47107" name="Rectangle 3"/>
          <p:cNvSpPr>
            <a:spLocks noGrp="1" noChangeArrowheads="1"/>
          </p:cNvSpPr>
          <p:nvPr>
            <p:ph idx="1"/>
          </p:nvPr>
        </p:nvSpPr>
        <p:spPr>
          <a:xfrm>
            <a:off x="1148204" y="1981201"/>
            <a:ext cx="6322453" cy="3758827"/>
          </a:xfrm>
        </p:spPr>
        <p:txBody>
          <a:bodyPr>
            <a:normAutofit/>
          </a:bodyPr>
          <a:lstStyle/>
          <a:p>
            <a:r>
              <a:rPr lang="en-US" dirty="0">
                <a:solidFill>
                  <a:srgbClr val="655450"/>
                </a:solidFill>
              </a:rPr>
              <a:t>Tier 2 (Intervention) Coach</a:t>
            </a:r>
          </a:p>
          <a:p>
            <a:r>
              <a:rPr lang="en-US" dirty="0">
                <a:solidFill>
                  <a:srgbClr val="655450"/>
                </a:solidFill>
              </a:rPr>
              <a:t>Counselor </a:t>
            </a:r>
          </a:p>
          <a:p>
            <a:r>
              <a:rPr lang="en-US" dirty="0">
                <a:solidFill>
                  <a:srgbClr val="655450"/>
                </a:solidFill>
              </a:rPr>
              <a:t>Psychologist</a:t>
            </a:r>
          </a:p>
          <a:p>
            <a:r>
              <a:rPr lang="en-US" dirty="0">
                <a:solidFill>
                  <a:srgbClr val="655450"/>
                </a:solidFill>
              </a:rPr>
              <a:t>Special education</a:t>
            </a:r>
          </a:p>
          <a:p>
            <a:r>
              <a:rPr lang="en-US" dirty="0">
                <a:solidFill>
                  <a:srgbClr val="655450"/>
                </a:solidFill>
              </a:rPr>
              <a:t>Teachers</a:t>
            </a:r>
          </a:p>
          <a:p>
            <a:r>
              <a:rPr lang="en-US" dirty="0">
                <a:solidFill>
                  <a:srgbClr val="655450"/>
                </a:solidFill>
              </a:rPr>
              <a:t>Administrator</a:t>
            </a:r>
          </a:p>
          <a:p>
            <a:r>
              <a:rPr lang="en-US" dirty="0">
                <a:solidFill>
                  <a:srgbClr val="655450"/>
                </a:solidFill>
              </a:rPr>
              <a:t>Paraprofessionals</a:t>
            </a:r>
          </a:p>
          <a:p>
            <a:pPr marL="45720" indent="0">
              <a:buNone/>
            </a:pPr>
            <a:endParaRPr lang="en-US" dirty="0"/>
          </a:p>
          <a:p>
            <a:pPr marL="0" indent="0">
              <a:buNone/>
            </a:pPr>
            <a:r>
              <a:rPr lang="en-US" dirty="0">
                <a:solidFill>
                  <a:srgbClr val="FF0000"/>
                </a:solidFill>
              </a:rPr>
              <a:t>*FBA/BIP Knowledge</a:t>
            </a:r>
          </a:p>
        </p:txBody>
      </p:sp>
      <p:pic>
        <p:nvPicPr>
          <p:cNvPr id="4" name="Picture 3" descr="j0233018.pict"/>
          <p:cNvPicPr>
            <a:picLocks noChangeAspect="1"/>
          </p:cNvPicPr>
          <p:nvPr/>
        </p:nvPicPr>
        <p:blipFill>
          <a:blip r:embed="rId2"/>
          <a:stretch>
            <a:fillRect/>
          </a:stretch>
        </p:blipFill>
        <p:spPr>
          <a:xfrm>
            <a:off x="5192247" y="2388367"/>
            <a:ext cx="2334290" cy="3158383"/>
          </a:xfrm>
          <a:prstGeom prst="rect">
            <a:avLst/>
          </a:prstGeom>
        </p:spPr>
      </p:pic>
      <p:sp>
        <p:nvSpPr>
          <p:cNvPr id="2" name="Footer Placeholder 1">
            <a:extLst>
              <a:ext uri="{FF2B5EF4-FFF2-40B4-BE49-F238E27FC236}">
                <a16:creationId xmlns:a16="http://schemas.microsoft.com/office/drawing/2014/main" id="{41B665DF-0C5A-C649-BF6A-22B8A1FDCA92}"/>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1737178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2 Teams: Meeting Smarter and More Efficiently</a:t>
            </a:r>
          </a:p>
        </p:txBody>
      </p:sp>
      <p:sp>
        <p:nvSpPr>
          <p:cNvPr id="3" name="Content Placeholder 2"/>
          <p:cNvSpPr>
            <a:spLocks noGrp="1"/>
          </p:cNvSpPr>
          <p:nvPr>
            <p:ph idx="1"/>
          </p:nvPr>
        </p:nvSpPr>
        <p:spPr>
          <a:xfrm>
            <a:off x="770965" y="1905000"/>
            <a:ext cx="7763435" cy="4546600"/>
          </a:xfrm>
        </p:spPr>
        <p:txBody>
          <a:bodyPr>
            <a:normAutofit fontScale="55000" lnSpcReduction="20000"/>
          </a:bodyPr>
          <a:lstStyle/>
          <a:p>
            <a:pPr>
              <a:lnSpc>
                <a:spcPct val="120000"/>
              </a:lnSpc>
            </a:pPr>
            <a:r>
              <a:rPr lang="en-US" sz="3400" dirty="0"/>
              <a:t>Assign Roles/Responsibilities and keep to them! </a:t>
            </a:r>
          </a:p>
          <a:p>
            <a:pPr>
              <a:lnSpc>
                <a:spcPct val="120000"/>
              </a:lnSpc>
            </a:pPr>
            <a:r>
              <a:rPr lang="en-US" sz="3400" dirty="0"/>
              <a:t>Structure an Agenda that allows the group to cover a number of items/students in each meeting. </a:t>
            </a:r>
          </a:p>
          <a:p>
            <a:pPr>
              <a:lnSpc>
                <a:spcPct val="120000"/>
              </a:lnSpc>
            </a:pPr>
            <a:r>
              <a:rPr lang="en-US" sz="3400" dirty="0"/>
              <a:t>Review FERPA and other confidentiality guidelines with the team. </a:t>
            </a:r>
          </a:p>
          <a:p>
            <a:pPr>
              <a:lnSpc>
                <a:spcPct val="120000"/>
              </a:lnSpc>
            </a:pPr>
            <a:r>
              <a:rPr lang="en-US" sz="3400" dirty="0"/>
              <a:t>Limit “Admiring the Problem” to no more than 10% of allotted time for discussion of that student (and keep to it).</a:t>
            </a:r>
          </a:p>
          <a:p>
            <a:pPr>
              <a:lnSpc>
                <a:spcPct val="120000"/>
              </a:lnSpc>
            </a:pPr>
            <a:r>
              <a:rPr lang="en-US" sz="3400" dirty="0"/>
              <a:t>Take minutes and share promptly with team </a:t>
            </a:r>
          </a:p>
          <a:p>
            <a:pPr>
              <a:lnSpc>
                <a:spcPct val="120000"/>
              </a:lnSpc>
            </a:pPr>
            <a:r>
              <a:rPr lang="en-US" sz="3400" dirty="0"/>
              <a:t>Identify indicators to begin a support and indicators student is ready/needs a change. </a:t>
            </a:r>
          </a:p>
          <a:p>
            <a:pPr>
              <a:lnSpc>
                <a:spcPct val="120000"/>
              </a:lnSpc>
            </a:pPr>
            <a:r>
              <a:rPr lang="en-US" sz="3400" dirty="0"/>
              <a:t>Build a Tier 2 Supports/Intervention Grid to guide decision-making</a:t>
            </a: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BB301E81-322F-354E-9E62-1B88964CB770}"/>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1028446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p:cNvSpPr>
          <p:nvPr>
            <p:ph type="title"/>
          </p:nvPr>
        </p:nvSpPr>
        <p:spPr>
          <a:prstGeom prst="rect">
            <a:avLst/>
          </a:prstGeom>
        </p:spPr>
        <p:txBody>
          <a:bodyPr/>
          <a:lstStyle/>
          <a:p>
            <a:r>
              <a:rPr b="1" dirty="0"/>
              <a:t>Establish Team Roles</a:t>
            </a:r>
          </a:p>
        </p:txBody>
      </p:sp>
      <p:sp>
        <p:nvSpPr>
          <p:cNvPr id="258" name="Shape 258"/>
          <p:cNvSpPr>
            <a:spLocks noGrp="1"/>
          </p:cNvSpPr>
          <p:nvPr>
            <p:ph type="body" idx="1"/>
          </p:nvPr>
        </p:nvSpPr>
        <p:spPr>
          <a:xfrm>
            <a:off x="669727" y="1835051"/>
            <a:ext cx="7804547" cy="4420195"/>
          </a:xfrm>
          <a:prstGeom prst="rect">
            <a:avLst/>
          </a:prstGeom>
        </p:spPr>
        <p:txBody>
          <a:bodyPr anchor="t">
            <a:normAutofit fontScale="92500" lnSpcReduction="20000"/>
          </a:bodyPr>
          <a:lstStyle/>
          <a:p>
            <a:pPr marL="0" indent="0" defTabSz="321457">
              <a:spcBef>
                <a:spcPts val="0"/>
              </a:spcBef>
              <a:buSzTx/>
              <a:buNone/>
              <a:defRPr sz="2100">
                <a:solidFill>
                  <a:srgbClr val="0D1C38"/>
                </a:solidFill>
                <a:latin typeface="Helvetica"/>
                <a:ea typeface="Helvetica"/>
                <a:cs typeface="Helvetica"/>
                <a:sym typeface="Helvetica"/>
              </a:defRPr>
            </a:pPr>
            <a:r>
              <a:rPr dirty="0"/>
              <a:t>Identify who will serve in each role.</a:t>
            </a:r>
          </a:p>
          <a:p>
            <a:pPr marL="0" indent="0" defTabSz="321457">
              <a:spcBef>
                <a:spcPts val="0"/>
              </a:spcBef>
              <a:buSzTx/>
              <a:buNone/>
              <a:defRPr sz="2100">
                <a:solidFill>
                  <a:srgbClr val="0D1C38"/>
                </a:solidFill>
                <a:latin typeface="Helvetica"/>
                <a:ea typeface="Helvetica"/>
                <a:cs typeface="Helvetica"/>
                <a:sym typeface="Helvetica"/>
              </a:defRPr>
            </a:pPr>
            <a:endParaRPr dirty="0"/>
          </a:p>
          <a:p>
            <a:pPr marL="0" indent="0" defTabSz="321457">
              <a:spcBef>
                <a:spcPts val="0"/>
              </a:spcBef>
              <a:buSzTx/>
              <a:buNone/>
              <a:defRPr sz="2100">
                <a:solidFill>
                  <a:srgbClr val="0D1C38"/>
                </a:solidFill>
                <a:latin typeface="Helvetica"/>
                <a:ea typeface="Helvetica"/>
                <a:cs typeface="Helvetica"/>
                <a:sym typeface="Helvetica"/>
              </a:defRPr>
            </a:pPr>
            <a:r>
              <a:rPr dirty="0"/>
              <a:t>Rotate every 3 months or so to develop capacity across team members and to provide some variety.</a:t>
            </a:r>
          </a:p>
          <a:p>
            <a:pPr marL="0" indent="0" defTabSz="321457">
              <a:spcBef>
                <a:spcPts val="0"/>
              </a:spcBef>
              <a:buSzTx/>
              <a:buNone/>
              <a:defRPr sz="2100">
                <a:solidFill>
                  <a:srgbClr val="0D1C38"/>
                </a:solidFill>
                <a:latin typeface="Helvetica"/>
                <a:ea typeface="Helvetica"/>
                <a:cs typeface="Helvetica"/>
                <a:sym typeface="Helvetica"/>
              </a:defRPr>
            </a:pPr>
            <a:endParaRPr dirty="0"/>
          </a:p>
          <a:p>
            <a:pPr marL="0" indent="0" defTabSz="321457">
              <a:spcBef>
                <a:spcPts val="0"/>
              </a:spcBef>
              <a:buSzTx/>
              <a:buNone/>
              <a:defRPr sz="2100">
                <a:solidFill>
                  <a:srgbClr val="0D1C38"/>
                </a:solidFill>
                <a:latin typeface="Helvetica"/>
                <a:ea typeface="Helvetica"/>
                <a:cs typeface="Helvetica"/>
                <a:sym typeface="Helvetica"/>
              </a:defRPr>
            </a:pPr>
            <a:r>
              <a:rPr dirty="0"/>
              <a:t>Each role needs to be filled for each meeting. </a:t>
            </a:r>
          </a:p>
          <a:p>
            <a:pPr marL="0" indent="0" defTabSz="321457">
              <a:spcBef>
                <a:spcPts val="0"/>
              </a:spcBef>
              <a:buSzTx/>
              <a:buNone/>
              <a:defRPr sz="2100">
                <a:solidFill>
                  <a:srgbClr val="0D1C38"/>
                </a:solidFill>
                <a:latin typeface="Helvetica"/>
                <a:ea typeface="Helvetica"/>
                <a:cs typeface="Helvetica"/>
                <a:sym typeface="Helvetica"/>
              </a:defRPr>
            </a:pPr>
            <a:r>
              <a:rPr dirty="0"/>
              <a:t>Identify who will step in for each role in the event someone is absent. </a:t>
            </a:r>
          </a:p>
          <a:p>
            <a:pPr marL="0" indent="0" defTabSz="321457">
              <a:spcBef>
                <a:spcPts val="0"/>
              </a:spcBef>
              <a:buSzTx/>
              <a:buNone/>
              <a:defRPr sz="2100">
                <a:solidFill>
                  <a:srgbClr val="0D1C38"/>
                </a:solidFill>
                <a:latin typeface="Helvetica"/>
                <a:ea typeface="Helvetica"/>
                <a:cs typeface="Helvetica"/>
                <a:sym typeface="Helvetica"/>
              </a:defRPr>
            </a:pPr>
            <a:endParaRPr dirty="0"/>
          </a:p>
          <a:p>
            <a:pPr marL="321457" indent="-321457" defTabSz="321457">
              <a:spcBef>
                <a:spcPts val="0"/>
              </a:spcBef>
              <a:buSzTx/>
              <a:buNone/>
              <a:tabLst>
                <a:tab pos="98223" algn="l"/>
                <a:tab pos="321457" algn="l"/>
              </a:tabLst>
              <a:defRPr sz="2100">
                <a:solidFill>
                  <a:srgbClr val="0D1C38"/>
                </a:solidFill>
                <a:latin typeface="Helvetica"/>
                <a:ea typeface="Helvetica"/>
                <a:cs typeface="Helvetica"/>
                <a:sym typeface="Helvetica"/>
              </a:defRPr>
            </a:pPr>
            <a:r>
              <a:rPr dirty="0"/>
              <a:t>	•	Facilitator- runs the meeting (</a:t>
            </a:r>
            <a:r>
              <a:rPr u="sng" dirty="0"/>
              <a:t>not </a:t>
            </a:r>
            <a:r>
              <a:rPr dirty="0"/>
              <a:t>the administrator)</a:t>
            </a:r>
          </a:p>
          <a:p>
            <a:pPr marL="321457" indent="-321457" defTabSz="321457">
              <a:spcBef>
                <a:spcPts val="0"/>
              </a:spcBef>
              <a:buSzTx/>
              <a:buNone/>
              <a:tabLst>
                <a:tab pos="98223" algn="l"/>
                <a:tab pos="321457" algn="l"/>
              </a:tabLst>
              <a:defRPr sz="2100">
                <a:solidFill>
                  <a:srgbClr val="0D1C38"/>
                </a:solidFill>
                <a:latin typeface="Helvetica"/>
                <a:ea typeface="Helvetica"/>
                <a:cs typeface="Helvetica"/>
                <a:sym typeface="Helvetica"/>
              </a:defRPr>
            </a:pPr>
            <a:r>
              <a:rPr dirty="0"/>
              <a:t>	•	Time keeper- keeps group on time and on task</a:t>
            </a:r>
          </a:p>
          <a:p>
            <a:pPr marL="321457" indent="-321457" defTabSz="321457">
              <a:spcBef>
                <a:spcPts val="0"/>
              </a:spcBef>
              <a:buSzTx/>
              <a:buNone/>
              <a:tabLst>
                <a:tab pos="98223" algn="l"/>
                <a:tab pos="321457" algn="l"/>
              </a:tabLst>
              <a:defRPr sz="2100">
                <a:solidFill>
                  <a:srgbClr val="0D1C38"/>
                </a:solidFill>
                <a:latin typeface="Helvetica"/>
                <a:ea typeface="Helvetica"/>
                <a:cs typeface="Helvetica"/>
                <a:sym typeface="Helvetica"/>
              </a:defRPr>
            </a:pPr>
            <a:r>
              <a:rPr dirty="0"/>
              <a:t>	•	Note taker/action plan recorder- records notes/decisions &amp; shares with relevant others (per communication protocol)</a:t>
            </a:r>
          </a:p>
          <a:p>
            <a:pPr marL="321457" indent="-321457" defTabSz="321457">
              <a:spcBef>
                <a:spcPts val="0"/>
              </a:spcBef>
              <a:buSzTx/>
              <a:buNone/>
              <a:tabLst>
                <a:tab pos="98223" algn="l"/>
                <a:tab pos="321457" algn="l"/>
              </a:tabLst>
              <a:defRPr sz="2100">
                <a:solidFill>
                  <a:srgbClr val="0D1C38"/>
                </a:solidFill>
                <a:latin typeface="Helvetica"/>
                <a:ea typeface="Helvetica"/>
                <a:cs typeface="Helvetica"/>
                <a:sym typeface="Helvetica"/>
              </a:defRPr>
            </a:pPr>
            <a:r>
              <a:rPr dirty="0"/>
              <a:t>	•	Data analyst- reviews and preps data ahead of meeting, shares with team</a:t>
            </a:r>
          </a:p>
          <a:p>
            <a:pPr marL="321457" indent="-321457" defTabSz="321457">
              <a:spcBef>
                <a:spcPts val="0"/>
              </a:spcBef>
              <a:buSzTx/>
              <a:buNone/>
              <a:tabLst>
                <a:tab pos="98223" algn="l"/>
                <a:tab pos="321457" algn="l"/>
              </a:tabLst>
              <a:defRPr sz="2100">
                <a:solidFill>
                  <a:srgbClr val="0D1C38"/>
                </a:solidFill>
                <a:latin typeface="Helvetica"/>
                <a:ea typeface="Helvetica"/>
                <a:cs typeface="Helvetica"/>
                <a:sym typeface="Helvetica"/>
              </a:defRPr>
            </a:pPr>
            <a:r>
              <a:rPr dirty="0"/>
              <a:t>	•	Active team members- everyone participates and supports</a:t>
            </a:r>
          </a:p>
        </p:txBody>
      </p:sp>
    </p:spTree>
    <p:extLst>
      <p:ext uri="{BB962C8B-B14F-4D97-AF65-F5344CB8AC3E}">
        <p14:creationId xmlns:p14="http://schemas.microsoft.com/office/powerpoint/2010/main" val="390336441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1494" y="1581202"/>
            <a:ext cx="6625259" cy="5122623"/>
          </a:xfrm>
          <a:prstGeom prst="rect">
            <a:avLst/>
          </a:prstGeom>
        </p:spPr>
      </p:pic>
      <p:sp>
        <p:nvSpPr>
          <p:cNvPr id="2" name="Title 1"/>
          <p:cNvSpPr>
            <a:spLocks noGrp="1"/>
          </p:cNvSpPr>
          <p:nvPr>
            <p:ph type="title"/>
          </p:nvPr>
        </p:nvSpPr>
        <p:spPr/>
        <p:txBody>
          <a:bodyPr/>
          <a:lstStyle/>
          <a:p>
            <a:r>
              <a:rPr lang="en-US" dirty="0"/>
              <a:t>More on Team roles</a:t>
            </a:r>
          </a:p>
        </p:txBody>
      </p:sp>
      <p:sp>
        <p:nvSpPr>
          <p:cNvPr id="3" name="Footer Placeholder 2">
            <a:extLst>
              <a:ext uri="{FF2B5EF4-FFF2-40B4-BE49-F238E27FC236}">
                <a16:creationId xmlns:a16="http://schemas.microsoft.com/office/drawing/2014/main" id="{24174329-64A8-0441-96A1-2E6B7873AB48}"/>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273453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F3BD3B3-2EEC-45C8-BF92-2F2603915659}"/>
              </a:ext>
            </a:extLst>
          </p:cNvPr>
          <p:cNvPicPr>
            <a:picLocks noGrp="1" noChangeAspect="1"/>
          </p:cNvPicPr>
          <p:nvPr>
            <p:ph idx="4294967295"/>
          </p:nvPr>
        </p:nvPicPr>
        <p:blipFill>
          <a:blip r:embed="rId2"/>
          <a:stretch>
            <a:fillRect/>
          </a:stretch>
        </p:blipFill>
        <p:spPr>
          <a:xfrm>
            <a:off x="4048133" y="268288"/>
            <a:ext cx="5095875" cy="6589712"/>
          </a:xfrm>
          <a:prstGeom prst="rect">
            <a:avLst/>
          </a:prstGeom>
        </p:spPr>
      </p:pic>
      <p:sp>
        <p:nvSpPr>
          <p:cNvPr id="2" name="Title 1">
            <a:extLst>
              <a:ext uri="{FF2B5EF4-FFF2-40B4-BE49-F238E27FC236}">
                <a16:creationId xmlns:a16="http://schemas.microsoft.com/office/drawing/2014/main" id="{A32A40C2-0212-4840-B78D-D8613739F4C5}"/>
              </a:ext>
            </a:extLst>
          </p:cNvPr>
          <p:cNvSpPr>
            <a:spLocks noGrp="1"/>
          </p:cNvSpPr>
          <p:nvPr>
            <p:ph type="title" idx="4294967295"/>
          </p:nvPr>
        </p:nvSpPr>
        <p:spPr>
          <a:xfrm>
            <a:off x="0" y="2405065"/>
            <a:ext cx="3009900" cy="1627187"/>
          </a:xfrm>
        </p:spPr>
        <p:txBody>
          <a:bodyPr vert="horz" lIns="274320" tIns="182880" rIns="274320" bIns="182880" rtlCol="0" anchor="ctr" anchorCtr="1">
            <a:normAutofit fontScale="90000"/>
          </a:bodyPr>
          <a:lstStyle/>
          <a:p>
            <a:r>
              <a:rPr lang="en-US" dirty="0">
                <a:solidFill>
                  <a:srgbClr val="655450"/>
                </a:solidFill>
              </a:rPr>
              <a:t>Tier II Team meeting organizer</a:t>
            </a:r>
          </a:p>
        </p:txBody>
      </p:sp>
      <p:sp>
        <p:nvSpPr>
          <p:cNvPr id="3" name="Footer Placeholder 2">
            <a:extLst>
              <a:ext uri="{FF2B5EF4-FFF2-40B4-BE49-F238E27FC236}">
                <a16:creationId xmlns:a16="http://schemas.microsoft.com/office/drawing/2014/main" id="{3712A2E0-2CA6-DE42-B986-4BA5FECF0BDC}"/>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1489591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40C2-0212-4840-B78D-D8613739F4C5}"/>
              </a:ext>
            </a:extLst>
          </p:cNvPr>
          <p:cNvSpPr>
            <a:spLocks noGrp="1"/>
          </p:cNvSpPr>
          <p:nvPr>
            <p:ph type="title" idx="4294967295"/>
          </p:nvPr>
        </p:nvSpPr>
        <p:spPr>
          <a:xfrm>
            <a:off x="8" y="2405065"/>
            <a:ext cx="2892425" cy="1627187"/>
          </a:xfrm>
        </p:spPr>
        <p:txBody>
          <a:bodyPr vert="horz" lIns="274320" tIns="182880" rIns="274320" bIns="182880" rtlCol="0" anchor="ctr" anchorCtr="1">
            <a:normAutofit fontScale="90000"/>
          </a:bodyPr>
          <a:lstStyle/>
          <a:p>
            <a:r>
              <a:rPr lang="en-US" dirty="0">
                <a:solidFill>
                  <a:srgbClr val="655450"/>
                </a:solidFill>
              </a:rPr>
              <a:t>Tier II Team meeting organizer</a:t>
            </a:r>
          </a:p>
        </p:txBody>
      </p:sp>
      <p:pic>
        <p:nvPicPr>
          <p:cNvPr id="6" name="Picture 5">
            <a:extLst>
              <a:ext uri="{FF2B5EF4-FFF2-40B4-BE49-F238E27FC236}">
                <a16:creationId xmlns:a16="http://schemas.microsoft.com/office/drawing/2014/main" id="{4636F7FE-DF57-4466-99FF-4E0044C4418D}"/>
              </a:ext>
            </a:extLst>
          </p:cNvPr>
          <p:cNvPicPr>
            <a:picLocks noChangeAspect="1"/>
          </p:cNvPicPr>
          <p:nvPr/>
        </p:nvPicPr>
        <p:blipFill>
          <a:blip r:embed="rId2"/>
          <a:stretch>
            <a:fillRect/>
          </a:stretch>
        </p:blipFill>
        <p:spPr>
          <a:xfrm>
            <a:off x="4032973" y="81887"/>
            <a:ext cx="4138573" cy="6858000"/>
          </a:xfrm>
          <a:prstGeom prst="rect">
            <a:avLst/>
          </a:prstGeom>
        </p:spPr>
      </p:pic>
      <p:sp>
        <p:nvSpPr>
          <p:cNvPr id="3" name="Footer Placeholder 2">
            <a:extLst>
              <a:ext uri="{FF2B5EF4-FFF2-40B4-BE49-F238E27FC236}">
                <a16:creationId xmlns:a16="http://schemas.microsoft.com/office/drawing/2014/main" id="{68DEE043-817D-514B-90D0-DEEFB3068801}"/>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397452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40C2-0212-4840-B78D-D8613739F4C5}"/>
              </a:ext>
            </a:extLst>
          </p:cNvPr>
          <p:cNvSpPr>
            <a:spLocks noGrp="1"/>
          </p:cNvSpPr>
          <p:nvPr>
            <p:ph type="title" idx="4294967295"/>
          </p:nvPr>
        </p:nvSpPr>
        <p:spPr>
          <a:xfrm>
            <a:off x="0" y="2405065"/>
            <a:ext cx="2971800" cy="1627187"/>
          </a:xfrm>
        </p:spPr>
        <p:txBody>
          <a:bodyPr vert="horz" lIns="274320" tIns="182880" rIns="274320" bIns="182880" rtlCol="0" anchor="ctr" anchorCtr="1">
            <a:normAutofit fontScale="90000"/>
          </a:bodyPr>
          <a:lstStyle/>
          <a:p>
            <a:r>
              <a:rPr lang="en-US" dirty="0">
                <a:solidFill>
                  <a:srgbClr val="655450"/>
                </a:solidFill>
              </a:rPr>
              <a:t>Tier II Team meeting organizer</a:t>
            </a:r>
          </a:p>
        </p:txBody>
      </p:sp>
      <p:pic>
        <p:nvPicPr>
          <p:cNvPr id="3" name="Picture 2">
            <a:extLst>
              <a:ext uri="{FF2B5EF4-FFF2-40B4-BE49-F238E27FC236}">
                <a16:creationId xmlns:a16="http://schemas.microsoft.com/office/drawing/2014/main" id="{B80889FB-1E47-4134-AF68-6654F912F0DD}"/>
              </a:ext>
            </a:extLst>
          </p:cNvPr>
          <p:cNvPicPr>
            <a:picLocks noChangeAspect="1"/>
          </p:cNvPicPr>
          <p:nvPr/>
        </p:nvPicPr>
        <p:blipFill>
          <a:blip r:embed="rId2"/>
          <a:stretch>
            <a:fillRect/>
          </a:stretch>
        </p:blipFill>
        <p:spPr>
          <a:xfrm>
            <a:off x="3887902" y="1276068"/>
            <a:ext cx="5145523" cy="4585647"/>
          </a:xfrm>
          <a:prstGeom prst="rect">
            <a:avLst/>
          </a:prstGeom>
        </p:spPr>
      </p:pic>
      <p:sp>
        <p:nvSpPr>
          <p:cNvPr id="4" name="Footer Placeholder 3">
            <a:extLst>
              <a:ext uri="{FF2B5EF4-FFF2-40B4-BE49-F238E27FC236}">
                <a16:creationId xmlns:a16="http://schemas.microsoft.com/office/drawing/2014/main" id="{AB49C509-64B4-6249-9DC4-0FB116C9E613}"/>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4291971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2014779"/>
            <a:ext cx="8407900" cy="4111699"/>
          </a:xfrm>
        </p:spPr>
        <p:txBody>
          <a:bodyPr/>
          <a:lstStyle/>
          <a:p>
            <a:pPr marL="45720" indent="0">
              <a:buNone/>
            </a:pPr>
            <a:r>
              <a:rPr lang="en-US" u="sng" dirty="0">
                <a:solidFill>
                  <a:srgbClr val="C00000"/>
                </a:solidFill>
                <a:hlinkClick r:id="rId3">
                  <a:extLst>
                    <a:ext uri="{A12FA001-AC4F-418D-AE19-62706E023703}">
                      <ahyp:hlinkClr xmlns:ahyp="http://schemas.microsoft.com/office/drawing/2018/hyperlinkcolor" val="tx"/>
                    </a:ext>
                  </a:extLst>
                </a:hlinkClick>
              </a:rPr>
              <a:t>https://youtu.be/z6MtVtRSXMs</a:t>
            </a:r>
            <a:endParaRPr lang="en-US" u="sng" dirty="0">
              <a:solidFill>
                <a:srgbClr val="C00000"/>
              </a:solidFill>
            </a:endParaRPr>
          </a:p>
          <a:p>
            <a:pPr marL="45720" indent="0">
              <a:buNone/>
            </a:pPr>
            <a:endParaRPr lang="en-US" u="sng" dirty="0">
              <a:solidFill>
                <a:srgbClr val="C00000"/>
              </a:solidFill>
            </a:endParaRPr>
          </a:p>
          <a:p>
            <a:pPr marL="45720" indent="0">
              <a:buNone/>
            </a:pPr>
            <a:r>
              <a:rPr lang="en-US" dirty="0">
                <a:solidFill>
                  <a:srgbClr val="C00000"/>
                </a:solidFill>
                <a:hlinkClick r:id="rId4">
                  <a:extLst>
                    <a:ext uri="{A12FA001-AC4F-418D-AE19-62706E023703}">
                      <ahyp:hlinkClr xmlns:ahyp="http://schemas.microsoft.com/office/drawing/2018/hyperlinkcolor" val="tx"/>
                    </a:ext>
                  </a:extLst>
                </a:hlinkClick>
              </a:rPr>
              <a:t>https://youtu.be/ABGBn87HCe4</a:t>
            </a:r>
            <a:endParaRPr lang="en-US" dirty="0">
              <a:solidFill>
                <a:srgbClr val="C00000"/>
              </a:solidFill>
            </a:endParaRPr>
          </a:p>
          <a:p>
            <a:pPr marL="45720" indent="0">
              <a:buNone/>
            </a:pPr>
            <a:endParaRPr lang="en-US" u="sng" dirty="0"/>
          </a:p>
          <a:p>
            <a:pPr marL="45720" indent="0">
              <a:buNone/>
            </a:pPr>
            <a:endParaRPr lang="en-US" u="sng" dirty="0"/>
          </a:p>
          <a:p>
            <a:pPr marL="45720" indent="0">
              <a:buNone/>
            </a:pPr>
            <a:endParaRPr lang="en-US" u="sng" dirty="0"/>
          </a:p>
          <a:p>
            <a:pPr marL="45720" indent="0">
              <a:buNone/>
            </a:pPr>
            <a:endParaRPr lang="en-US" u="sng" dirty="0"/>
          </a:p>
          <a:p>
            <a:pPr marL="45720" indent="0">
              <a:buNone/>
            </a:pPr>
            <a:r>
              <a:rPr lang="en-US" i="1" dirty="0"/>
              <a:t>Discuss: What did you notice?</a:t>
            </a:r>
          </a:p>
          <a:p>
            <a:pPr marL="45720" indent="0">
              <a:buNone/>
            </a:pPr>
            <a:endParaRPr lang="en-US" dirty="0"/>
          </a:p>
        </p:txBody>
      </p:sp>
      <p:sp>
        <p:nvSpPr>
          <p:cNvPr id="3" name="Title 2"/>
          <p:cNvSpPr>
            <a:spLocks noGrp="1"/>
          </p:cNvSpPr>
          <p:nvPr>
            <p:ph type="title"/>
          </p:nvPr>
        </p:nvSpPr>
        <p:spPr/>
        <p:txBody>
          <a:bodyPr/>
          <a:lstStyle/>
          <a:p>
            <a:r>
              <a:rPr lang="en-US" dirty="0"/>
              <a:t>Team meeting examples</a:t>
            </a:r>
          </a:p>
        </p:txBody>
      </p:sp>
      <p:sp>
        <p:nvSpPr>
          <p:cNvPr id="4" name="Footer Placeholder 3">
            <a:extLst>
              <a:ext uri="{FF2B5EF4-FFF2-40B4-BE49-F238E27FC236}">
                <a16:creationId xmlns:a16="http://schemas.microsoft.com/office/drawing/2014/main" id="{B7E08E5E-4773-4B41-8030-4C0AC8E65D31}"/>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177349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CDCE-EA09-9644-8E61-4D94D6A09B74}"/>
              </a:ext>
            </a:extLst>
          </p:cNvPr>
          <p:cNvSpPr>
            <a:spLocks noGrp="1"/>
          </p:cNvSpPr>
          <p:nvPr>
            <p:ph type="title"/>
          </p:nvPr>
        </p:nvSpPr>
        <p:spPr>
          <a:xfrm>
            <a:off x="822960" y="286605"/>
            <a:ext cx="7543800" cy="1199296"/>
          </a:xfrm>
        </p:spPr>
        <p:txBody>
          <a:bodyPr/>
          <a:lstStyle/>
          <a:p>
            <a:r>
              <a:rPr lang="en-US" b="1" dirty="0"/>
              <a:t>Desired Meeting Procedures/Systems</a:t>
            </a:r>
          </a:p>
        </p:txBody>
      </p:sp>
      <p:sp>
        <p:nvSpPr>
          <p:cNvPr id="3" name="Content Placeholder 2">
            <a:extLst>
              <a:ext uri="{FF2B5EF4-FFF2-40B4-BE49-F238E27FC236}">
                <a16:creationId xmlns:a16="http://schemas.microsoft.com/office/drawing/2014/main" id="{B3B2220B-40AB-274E-A43C-9E0A4CA438B4}"/>
              </a:ext>
            </a:extLst>
          </p:cNvPr>
          <p:cNvSpPr>
            <a:spLocks noGrp="1"/>
          </p:cNvSpPr>
          <p:nvPr>
            <p:ph idx="1"/>
          </p:nvPr>
        </p:nvSpPr>
        <p:spPr/>
        <p:txBody>
          <a:bodyPr>
            <a:normAutofit fontScale="85000" lnSpcReduction="20000"/>
          </a:bodyPr>
          <a:lstStyle/>
          <a:p>
            <a:pPr>
              <a:buFont typeface="Wingdings" pitchFamily="2" charset="2"/>
              <a:buChar char="§"/>
            </a:pPr>
            <a:r>
              <a:rPr lang="en-US" sz="2400" dirty="0"/>
              <a:t>Establish roles/back up roles</a:t>
            </a:r>
          </a:p>
          <a:p>
            <a:pPr>
              <a:buFont typeface="Wingdings" pitchFamily="2" charset="2"/>
              <a:buChar char="§"/>
            </a:pPr>
            <a:r>
              <a:rPr lang="en-US" sz="2400" dirty="0"/>
              <a:t>Establish clear agenda and follow it in the meeting; have a clear flow; deliberately end one topic before moving to the next </a:t>
            </a:r>
          </a:p>
          <a:p>
            <a:pPr>
              <a:buFont typeface="Wingdings" pitchFamily="2" charset="2"/>
              <a:buChar char="§"/>
            </a:pPr>
            <a:r>
              <a:rPr lang="en-US" sz="2400" dirty="0"/>
              <a:t>Designate tasks, agreements, decisions and actions at the top of the minutes</a:t>
            </a:r>
          </a:p>
          <a:p>
            <a:pPr>
              <a:buFont typeface="Wingdings" pitchFamily="2" charset="2"/>
              <a:buChar char="§"/>
            </a:pPr>
            <a:r>
              <a:rPr lang="en-US" sz="2400" dirty="0"/>
              <a:t>End meeting with w/ clear expectations, tasks, responsibilities</a:t>
            </a:r>
          </a:p>
          <a:p>
            <a:pPr>
              <a:buFont typeface="Wingdings" pitchFamily="2" charset="2"/>
              <a:buChar char="§"/>
            </a:pPr>
            <a:r>
              <a:rPr lang="en-US" sz="2400" dirty="0"/>
              <a:t>Strive for consensus/compromise; if needed majority vote carries the decision. Team members support group decisions outside of meeting</a:t>
            </a:r>
          </a:p>
          <a:p>
            <a:pPr>
              <a:buFont typeface="Wingdings" pitchFamily="2" charset="2"/>
              <a:buChar char="§"/>
            </a:pPr>
            <a:r>
              <a:rPr lang="en-US" sz="2400" dirty="0"/>
              <a:t>Clarify acronyms and </a:t>
            </a:r>
            <a:r>
              <a:rPr lang="en-US" sz="2400"/>
              <a:t>other language </a:t>
            </a:r>
            <a:endParaRPr lang="en-US" sz="2400" dirty="0"/>
          </a:p>
          <a:p>
            <a:pPr>
              <a:buFont typeface="Wingdings" pitchFamily="2" charset="2"/>
              <a:buChar char="§"/>
            </a:pPr>
            <a:r>
              <a:rPr lang="en-US" sz="2400" dirty="0"/>
              <a:t>Be aware of and spread workload across the team</a:t>
            </a:r>
          </a:p>
          <a:p>
            <a:pPr>
              <a:buFont typeface="Wingdings" pitchFamily="2" charset="2"/>
              <a:buChar char="§"/>
            </a:pPr>
            <a:r>
              <a:rPr lang="en-US" sz="2400" dirty="0"/>
              <a:t>Practice good meeting hygiene; Support the team in learning new protocols and practices over time</a:t>
            </a:r>
          </a:p>
          <a:p>
            <a:endParaRPr lang="en-US" sz="2400" dirty="0"/>
          </a:p>
        </p:txBody>
      </p:sp>
    </p:spTree>
    <p:extLst>
      <p:ext uri="{BB962C8B-B14F-4D97-AF65-F5344CB8AC3E}">
        <p14:creationId xmlns:p14="http://schemas.microsoft.com/office/powerpoint/2010/main" val="258920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14300" indent="0">
              <a:buNone/>
            </a:pPr>
            <a:r>
              <a:rPr lang="en-US" sz="2800" dirty="0"/>
              <a:t>GOAL: Build a strong Tier 2 foundation</a:t>
            </a:r>
          </a:p>
          <a:p>
            <a:endParaRPr lang="en-US" sz="2800" dirty="0"/>
          </a:p>
          <a:p>
            <a:r>
              <a:rPr lang="en-US" sz="2800" dirty="0"/>
              <a:t>Review Tier 2 Readiness</a:t>
            </a:r>
          </a:p>
          <a:p>
            <a:r>
              <a:rPr lang="en-US" sz="2800" dirty="0"/>
              <a:t>Introduction to Tier 2 Systems</a:t>
            </a:r>
          </a:p>
          <a:p>
            <a:r>
              <a:rPr lang="en-US" sz="2800" dirty="0"/>
              <a:t>The Tier 2 Leadership Team</a:t>
            </a:r>
          </a:p>
          <a:p>
            <a:r>
              <a:rPr lang="en-US" sz="2800" dirty="0"/>
              <a:t>Student Identification for Tier 2</a:t>
            </a:r>
          </a:p>
          <a:p>
            <a:r>
              <a:rPr lang="en-US" sz="2800" dirty="0"/>
              <a:t>Function and Behavior- Foundations</a:t>
            </a:r>
          </a:p>
          <a:p>
            <a:r>
              <a:rPr lang="en-US" sz="2800" dirty="0"/>
              <a:t>Developing a Continuum of Tier 2 Supports (Part 1)</a:t>
            </a:r>
          </a:p>
          <a:p>
            <a:endParaRPr lang="en-US" sz="2400" dirty="0"/>
          </a:p>
          <a:p>
            <a:pPr marL="61722" indent="0">
              <a:buNone/>
            </a:pPr>
            <a:endParaRPr lang="en-US" dirty="0"/>
          </a:p>
          <a:p>
            <a:endParaRPr lang="en-US" dirty="0"/>
          </a:p>
          <a:p>
            <a:endParaRPr lang="en-US" dirty="0"/>
          </a:p>
          <a:p>
            <a:endParaRPr lang="en-US" dirty="0"/>
          </a:p>
        </p:txBody>
      </p:sp>
      <p:sp>
        <p:nvSpPr>
          <p:cNvPr id="2" name="Title 1"/>
          <p:cNvSpPr>
            <a:spLocks noGrp="1"/>
          </p:cNvSpPr>
          <p:nvPr>
            <p:ph type="title"/>
          </p:nvPr>
        </p:nvSpPr>
        <p:spPr/>
        <p:txBody>
          <a:bodyPr>
            <a:normAutofit fontScale="90000"/>
          </a:bodyPr>
          <a:lstStyle/>
          <a:p>
            <a:pPr algn="ctr"/>
            <a:r>
              <a:rPr lang="en-US" dirty="0">
                <a:solidFill>
                  <a:srgbClr val="FFFFFF"/>
                </a:solidFill>
              </a:rPr>
              <a:t>	</a:t>
            </a:r>
            <a:r>
              <a:rPr lang="en-US" b="1" dirty="0">
                <a:solidFill>
                  <a:srgbClr val="FFFFFF"/>
                </a:solidFill>
              </a:rPr>
              <a:t>Agenda: </a:t>
            </a:r>
            <a:br>
              <a:rPr lang="en-US" b="1" dirty="0">
                <a:solidFill>
                  <a:srgbClr val="FFFFFF"/>
                </a:solidFill>
              </a:rPr>
            </a:br>
            <a:r>
              <a:rPr lang="en-US" b="1" dirty="0">
                <a:solidFill>
                  <a:srgbClr val="FFFFFF"/>
                </a:solidFill>
              </a:rPr>
              <a:t>      Tier 2-Day 1</a:t>
            </a:r>
          </a:p>
        </p:txBody>
      </p:sp>
      <p:sp>
        <p:nvSpPr>
          <p:cNvPr id="4" name="Footer Placeholder 3">
            <a:extLst>
              <a:ext uri="{FF2B5EF4-FFF2-40B4-BE49-F238E27FC236}">
                <a16:creationId xmlns:a16="http://schemas.microsoft.com/office/drawing/2014/main" id="{9FF28E1E-424A-7D4A-9481-631AE8EF84E8}"/>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1765097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865" y="1728413"/>
            <a:ext cx="8325544" cy="4765152"/>
          </a:xfrm>
        </p:spPr>
        <p:txBody>
          <a:bodyPr>
            <a:normAutofit lnSpcReduction="10000"/>
          </a:bodyPr>
          <a:lstStyle/>
          <a:p>
            <a:pPr marL="45720" indent="0">
              <a:buNone/>
            </a:pPr>
            <a:r>
              <a:rPr lang="en-US" sz="2400" dirty="0">
                <a:solidFill>
                  <a:srgbClr val="0070C0"/>
                </a:solidFill>
              </a:rPr>
              <a:t>Review page 19 of the Tier 2 handbook (Tier Two Action Plan Checklist: Tier 2 Teams) </a:t>
            </a:r>
          </a:p>
          <a:p>
            <a:pPr lvl="1"/>
            <a:r>
              <a:rPr lang="en-US" sz="2200" dirty="0"/>
              <a:t>Discuss the readiness of your Tier 2 team. </a:t>
            </a:r>
          </a:p>
          <a:p>
            <a:pPr marL="45720" indent="0">
              <a:buNone/>
            </a:pPr>
            <a:r>
              <a:rPr lang="en-US" sz="2400" dirty="0">
                <a:solidFill>
                  <a:srgbClr val="0070C0"/>
                </a:solidFill>
              </a:rPr>
              <a:t>Review the Tier 2 PBIS meeting fidelity review checklist on page 14 of the Tier 2 packet.</a:t>
            </a:r>
          </a:p>
          <a:p>
            <a:pPr lvl="1"/>
            <a:r>
              <a:rPr lang="en-US" sz="2200" dirty="0"/>
              <a:t>What aspects of this team and process are already in place?</a:t>
            </a:r>
          </a:p>
          <a:p>
            <a:pPr lvl="1"/>
            <a:r>
              <a:rPr lang="en-US" sz="2200" dirty="0"/>
              <a:t>Which aspects the team meeting process need to be strengthened? What steps would you prioritize at this time?</a:t>
            </a:r>
          </a:p>
          <a:p>
            <a:pPr lvl="1"/>
            <a:r>
              <a:rPr lang="en-US" sz="2200" dirty="0"/>
              <a:t>Are there any challenges that will need to be addressed as you move forward with this team? If so, how can they be addressed?</a:t>
            </a:r>
          </a:p>
          <a:p>
            <a:pPr lvl="1"/>
            <a:endParaRPr lang="en-US" sz="2200" dirty="0"/>
          </a:p>
        </p:txBody>
      </p:sp>
      <p:sp>
        <p:nvSpPr>
          <p:cNvPr id="2" name="Title 1"/>
          <p:cNvSpPr>
            <a:spLocks noGrp="1"/>
          </p:cNvSpPr>
          <p:nvPr>
            <p:ph type="title"/>
          </p:nvPr>
        </p:nvSpPr>
        <p:spPr>
          <a:xfrm>
            <a:off x="546514" y="367411"/>
            <a:ext cx="7680960" cy="1074420"/>
          </a:xfrm>
        </p:spPr>
        <p:txBody>
          <a:bodyPr>
            <a:normAutofit fontScale="90000"/>
          </a:bodyPr>
          <a:lstStyle/>
          <a:p>
            <a:r>
              <a:rPr lang="en-US" b="1" dirty="0"/>
              <a:t>Team Work: Reviewing Foundational Tier Two Implementation</a:t>
            </a:r>
          </a:p>
        </p:txBody>
      </p:sp>
      <p:sp>
        <p:nvSpPr>
          <p:cNvPr id="4" name="Footer Placeholder 3">
            <a:extLst>
              <a:ext uri="{FF2B5EF4-FFF2-40B4-BE49-F238E27FC236}">
                <a16:creationId xmlns:a16="http://schemas.microsoft.com/office/drawing/2014/main" id="{E81F37AB-579B-114E-97C4-A9F4462FCC23}"/>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007923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ctagon 1"/>
          <p:cNvSpPr/>
          <p:nvPr/>
        </p:nvSpPr>
        <p:spPr>
          <a:xfrm>
            <a:off x="685800" y="2209800"/>
            <a:ext cx="3124200" cy="3048000"/>
          </a:xfrm>
          <a:prstGeom prst="octagon">
            <a:avLst/>
          </a:prstGeom>
          <a:solidFill>
            <a:srgbClr val="DC5A38"/>
          </a:solidFill>
          <a:ln>
            <a:solidFill>
              <a:srgbClr val="DC5A38"/>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800" dirty="0">
                <a:solidFill>
                  <a:prstClr val="white"/>
                </a:solidFill>
              </a:rPr>
              <a:t>What about the student is causing a problem?</a:t>
            </a:r>
          </a:p>
        </p:txBody>
      </p:sp>
      <p:sp>
        <p:nvSpPr>
          <p:cNvPr id="5" name="Flowchart: Alternate Process 4"/>
          <p:cNvSpPr/>
          <p:nvPr/>
        </p:nvSpPr>
        <p:spPr>
          <a:xfrm>
            <a:off x="5638800" y="1371600"/>
            <a:ext cx="3124200" cy="4800600"/>
          </a:xfrm>
          <a:prstGeom prst="flowChartAlternateProcess">
            <a:avLst/>
          </a:prstGeom>
          <a:solidFill>
            <a:srgbClr val="003876"/>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800" dirty="0">
                <a:solidFill>
                  <a:prstClr val="white"/>
                </a:solidFill>
              </a:rPr>
              <a:t>What about the interaction of the </a:t>
            </a:r>
            <a:r>
              <a:rPr lang="en-US" sz="2800" b="1" i="1" dirty="0">
                <a:solidFill>
                  <a:srgbClr val="FFFF00"/>
                </a:solidFill>
              </a:rPr>
              <a:t>curriculum</a:t>
            </a:r>
            <a:r>
              <a:rPr lang="en-US" sz="2800" dirty="0">
                <a:solidFill>
                  <a:srgbClr val="FFFF00"/>
                </a:solidFill>
              </a:rPr>
              <a:t>, </a:t>
            </a:r>
            <a:r>
              <a:rPr lang="en-US" sz="2800" b="1" i="1" dirty="0">
                <a:solidFill>
                  <a:srgbClr val="FFFF00"/>
                </a:solidFill>
              </a:rPr>
              <a:t>instruction</a:t>
            </a:r>
            <a:r>
              <a:rPr lang="en-US" sz="2800" dirty="0">
                <a:solidFill>
                  <a:srgbClr val="FFFF00"/>
                </a:solidFill>
              </a:rPr>
              <a:t>, </a:t>
            </a:r>
            <a:r>
              <a:rPr lang="en-US" sz="2800" b="1" i="1" dirty="0">
                <a:solidFill>
                  <a:srgbClr val="FFFF00"/>
                </a:solidFill>
              </a:rPr>
              <a:t>learners,</a:t>
            </a:r>
            <a:r>
              <a:rPr lang="en-US" sz="2800" dirty="0">
                <a:solidFill>
                  <a:srgbClr val="FFFF00"/>
                </a:solidFill>
              </a:rPr>
              <a:t> and </a:t>
            </a:r>
            <a:r>
              <a:rPr lang="en-US" sz="2800" b="1" i="1" dirty="0">
                <a:solidFill>
                  <a:srgbClr val="FFFF00"/>
                </a:solidFill>
              </a:rPr>
              <a:t>learning environment </a:t>
            </a:r>
            <a:r>
              <a:rPr lang="en-US" sz="2800" dirty="0">
                <a:solidFill>
                  <a:prstClr val="white"/>
                </a:solidFill>
              </a:rPr>
              <a:t>should be</a:t>
            </a:r>
            <a:r>
              <a:rPr lang="en-US" sz="2800" dirty="0">
                <a:solidFill>
                  <a:srgbClr val="FFFF00"/>
                </a:solidFill>
              </a:rPr>
              <a:t> </a:t>
            </a:r>
            <a:r>
              <a:rPr lang="en-US" sz="2800" dirty="0">
                <a:solidFill>
                  <a:prstClr val="white"/>
                </a:solidFill>
              </a:rPr>
              <a:t>altered so that the student(s) will learn?</a:t>
            </a:r>
          </a:p>
        </p:txBody>
      </p:sp>
      <p:sp>
        <p:nvSpPr>
          <p:cNvPr id="6" name="TextBox 5"/>
          <p:cNvSpPr txBox="1"/>
          <p:nvPr/>
        </p:nvSpPr>
        <p:spPr>
          <a:xfrm>
            <a:off x="457200" y="5562600"/>
            <a:ext cx="5029200" cy="461963"/>
          </a:xfrm>
          <a:prstGeom prst="rect">
            <a:avLst/>
          </a:prstGeom>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defRPr/>
            </a:pPr>
            <a:r>
              <a:rPr lang="en-US" dirty="0">
                <a:solidFill>
                  <a:srgbClr val="000000"/>
                </a:solidFill>
                <a:latin typeface="Calibri"/>
              </a:rPr>
              <a:t>This shift alters everything else!</a:t>
            </a:r>
            <a:endParaRPr lang="en-US" sz="1600" dirty="0">
              <a:solidFill>
                <a:srgbClr val="000000"/>
              </a:solidFill>
              <a:latin typeface="Calibri"/>
            </a:endParaRPr>
          </a:p>
        </p:txBody>
      </p:sp>
      <p:sp>
        <p:nvSpPr>
          <p:cNvPr id="7" name="Rectangle 8"/>
          <p:cNvSpPr>
            <a:spLocks noChangeArrowheads="1"/>
          </p:cNvSpPr>
          <p:nvPr/>
        </p:nvSpPr>
        <p:spPr bwMode="auto">
          <a:xfrm>
            <a:off x="73025" y="6459379"/>
            <a:ext cx="3425938" cy="246221"/>
          </a:xfrm>
          <a:prstGeom prst="rect">
            <a:avLst/>
          </a:prstGeom>
          <a:noFill/>
          <a:ln w="9525">
            <a:noFill/>
            <a:miter lim="800000"/>
            <a:headEnd/>
            <a:tailEnd/>
          </a:ln>
        </p:spPr>
        <p:txBody>
          <a:bodyPr wrap="none">
            <a:spAutoFit/>
          </a:bodyPr>
          <a:lstStyle/>
          <a:p>
            <a:r>
              <a:rPr lang="en-US" sz="1000" dirty="0">
                <a:solidFill>
                  <a:srgbClr val="5C6670">
                    <a:lumMod val="50000"/>
                    <a:lumOff val="50000"/>
                  </a:srgbClr>
                </a:solidFill>
                <a:cs typeface="Arial" pitchFamily="34" charset="0"/>
              </a:rPr>
              <a:t>Adapted from </a:t>
            </a:r>
            <a:r>
              <a:rPr lang="en-US" sz="1000" dirty="0" err="1">
                <a:solidFill>
                  <a:srgbClr val="5C6670">
                    <a:lumMod val="50000"/>
                    <a:lumOff val="50000"/>
                  </a:srgbClr>
                </a:solidFill>
                <a:cs typeface="Arial" pitchFamily="34" charset="0"/>
              </a:rPr>
              <a:t>Batsche</a:t>
            </a:r>
            <a:r>
              <a:rPr lang="en-US" sz="1000" dirty="0">
                <a:solidFill>
                  <a:srgbClr val="5C6670">
                    <a:lumMod val="50000"/>
                    <a:lumOff val="50000"/>
                  </a:srgbClr>
                </a:solidFill>
                <a:cs typeface="Arial" pitchFamily="34" charset="0"/>
              </a:rPr>
              <a:t> and Elliott materials (citing Ken Howell)</a:t>
            </a:r>
          </a:p>
        </p:txBody>
      </p:sp>
      <p:grpSp>
        <p:nvGrpSpPr>
          <p:cNvPr id="8" name="Group 10"/>
          <p:cNvGrpSpPr>
            <a:grpSpLocks/>
          </p:cNvGrpSpPr>
          <p:nvPr/>
        </p:nvGrpSpPr>
        <p:grpSpPr bwMode="auto">
          <a:xfrm>
            <a:off x="4038600" y="2971800"/>
            <a:ext cx="1447800" cy="1219200"/>
            <a:chOff x="4038600" y="2971800"/>
            <a:chExt cx="1447800" cy="1219200"/>
          </a:xfrm>
        </p:grpSpPr>
        <p:sp>
          <p:nvSpPr>
            <p:cNvPr id="9" name="Right Arrow 8"/>
            <p:cNvSpPr/>
            <p:nvPr/>
          </p:nvSpPr>
          <p:spPr>
            <a:xfrm>
              <a:off x="4038600" y="2971800"/>
              <a:ext cx="1447800" cy="1219200"/>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solidFill>
                  <a:prstClr val="white"/>
                </a:solidFill>
              </a:endParaRPr>
            </a:p>
          </p:txBody>
        </p:sp>
        <p:sp>
          <p:nvSpPr>
            <p:cNvPr id="10" name="TextBox 9"/>
            <p:cNvSpPr txBox="1">
              <a:spLocks noChangeArrowheads="1"/>
            </p:cNvSpPr>
            <p:nvPr/>
          </p:nvSpPr>
          <p:spPr bwMode="auto">
            <a:xfrm>
              <a:off x="4114800" y="3352800"/>
              <a:ext cx="1143000" cy="400110"/>
            </a:xfrm>
            <a:prstGeom prst="rect">
              <a:avLst/>
            </a:prstGeom>
            <a:noFill/>
            <a:ln w="9525">
              <a:noFill/>
              <a:miter lim="800000"/>
              <a:headEnd/>
              <a:tailEnd/>
            </a:ln>
          </p:spPr>
          <p:txBody>
            <a:bodyPr>
              <a:spAutoFit/>
            </a:bodyPr>
            <a:lstStyle/>
            <a:p>
              <a:pPr algn="ctr"/>
              <a:r>
                <a:rPr lang="en-US" sz="2000" dirty="0">
                  <a:solidFill>
                    <a:prstClr val="white"/>
                  </a:solidFill>
                </a:rPr>
                <a:t>Instead</a:t>
              </a:r>
            </a:p>
          </p:txBody>
        </p:sp>
      </p:grpSp>
      <p:sp>
        <p:nvSpPr>
          <p:cNvPr id="11" name="Title 10"/>
          <p:cNvSpPr>
            <a:spLocks noGrp="1"/>
          </p:cNvSpPr>
          <p:nvPr>
            <p:ph type="title"/>
          </p:nvPr>
        </p:nvSpPr>
        <p:spPr/>
        <p:txBody>
          <a:bodyPr/>
          <a:lstStyle/>
          <a:p>
            <a:r>
              <a:rPr lang="en-US" sz="4000" dirty="0"/>
              <a:t>MTSS Prompts A Shift in Thinking</a:t>
            </a:r>
          </a:p>
        </p:txBody>
      </p:sp>
      <p:sp>
        <p:nvSpPr>
          <p:cNvPr id="3" name="Footer Placeholder 2">
            <a:extLst>
              <a:ext uri="{FF2B5EF4-FFF2-40B4-BE49-F238E27FC236}">
                <a16:creationId xmlns:a16="http://schemas.microsoft.com/office/drawing/2014/main" id="{3CD53512-B2F6-564A-A101-E5C560233C58}"/>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40187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1800" decel="100000" fill="hold"/>
                                        <p:tgtEl>
                                          <p:spTgt spid="5"/>
                                        </p:tgtEl>
                                        <p:attrNameLst>
                                          <p:attrName>ppt_y</p:attrName>
                                        </p:attrNameLst>
                                      </p:cBhvr>
                                      <p:tavLst>
                                        <p:tav tm="0">
                                          <p:val>
                                            <p:strVal val="#ppt_y+1"/>
                                          </p:val>
                                        </p:tav>
                                        <p:tav tm="100000">
                                          <p:val>
                                            <p:strVal val="#ppt_y-.03"/>
                                          </p:val>
                                        </p:tav>
                                      </p:tavLst>
                                    </p:anim>
                                    <p:anim calcmode="lin" valueType="num">
                                      <p:cBhvr>
                                        <p:cTn id="2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par>
                          <p:cTn id="21" fill="hold">
                            <p:stCondLst>
                              <p:cond delay="3000"/>
                            </p:stCondLst>
                            <p:childTnLst>
                              <p:par>
                                <p:cTn id="22" presetID="1" presetClass="entr" presetSubtype="0"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p:cNvSpPr>
            <a:spLocks noGrp="1"/>
          </p:cNvSpPr>
          <p:nvPr>
            <p:ph idx="1"/>
          </p:nvPr>
        </p:nvSpPr>
        <p:spPr>
          <a:xfrm>
            <a:off x="381001" y="1719071"/>
            <a:ext cx="8407900" cy="4650732"/>
          </a:xfrm>
        </p:spPr>
        <p:txBody>
          <a:bodyPr>
            <a:noAutofit/>
          </a:bodyPr>
          <a:lstStyle/>
          <a:p>
            <a:pPr eaLnBrk="1" hangingPunct="1"/>
            <a:r>
              <a:rPr lang="en-US" sz="2400" dirty="0">
                <a:latin typeface="Franklin Gothic Medium"/>
                <a:cs typeface="Franklin Gothic Medium"/>
              </a:rPr>
              <a:t>Office Referral Data</a:t>
            </a:r>
          </a:p>
          <a:p>
            <a:pPr eaLnBrk="1" hangingPunct="1"/>
            <a:r>
              <a:rPr lang="en-US" sz="2400" dirty="0">
                <a:latin typeface="Franklin Gothic Medium"/>
                <a:cs typeface="Franklin Gothic Medium"/>
              </a:rPr>
              <a:t>Academic Data</a:t>
            </a:r>
          </a:p>
          <a:p>
            <a:pPr eaLnBrk="1" hangingPunct="1"/>
            <a:r>
              <a:rPr lang="en-US" sz="2400" dirty="0">
                <a:latin typeface="Franklin Gothic Medium"/>
                <a:cs typeface="Franklin Gothic Medium"/>
              </a:rPr>
              <a:t>Classroom Minors Data</a:t>
            </a:r>
          </a:p>
          <a:p>
            <a:pPr eaLnBrk="1" hangingPunct="1"/>
            <a:r>
              <a:rPr lang="en-US" sz="2400" dirty="0">
                <a:latin typeface="Franklin Gothic Medium"/>
                <a:cs typeface="Franklin Gothic Medium"/>
              </a:rPr>
              <a:t>Attendance Data</a:t>
            </a:r>
          </a:p>
          <a:p>
            <a:pPr eaLnBrk="1" hangingPunct="1"/>
            <a:r>
              <a:rPr lang="en-US" sz="2400" dirty="0">
                <a:latin typeface="Franklin Gothic Medium"/>
                <a:cs typeface="Franklin Gothic Medium"/>
              </a:rPr>
              <a:t>Frequency of Nurse’s Office Visits</a:t>
            </a:r>
          </a:p>
          <a:p>
            <a:pPr eaLnBrk="1" hangingPunct="1"/>
            <a:r>
              <a:rPr lang="en-US" sz="2400" dirty="0">
                <a:latin typeface="Franklin Gothic Medium"/>
                <a:cs typeface="Franklin Gothic Medium"/>
              </a:rPr>
              <a:t>Mental Health Concerns</a:t>
            </a:r>
          </a:p>
          <a:p>
            <a:pPr eaLnBrk="1" hangingPunct="1"/>
            <a:r>
              <a:rPr lang="en-US" sz="2400" dirty="0">
                <a:latin typeface="Franklin Gothic Medium"/>
                <a:cs typeface="Franklin Gothic Medium"/>
              </a:rPr>
              <a:t>Drug/Alcohol Concerns</a:t>
            </a:r>
          </a:p>
          <a:p>
            <a:pPr eaLnBrk="1" hangingPunct="1"/>
            <a:r>
              <a:rPr lang="en-US" sz="2400" dirty="0">
                <a:latin typeface="Franklin Gothic Medium"/>
                <a:cs typeface="Franklin Gothic Medium"/>
              </a:rPr>
              <a:t>Student Self Refers</a:t>
            </a:r>
          </a:p>
          <a:p>
            <a:r>
              <a:rPr lang="en-US" sz="2400" dirty="0">
                <a:solidFill>
                  <a:schemeClr val="accent3">
                    <a:lumMod val="50000"/>
                  </a:schemeClr>
                </a:solidFill>
                <a:cs typeface="Franklin Gothic Medium"/>
              </a:rPr>
              <a:t>Social Emotional Screening Data</a:t>
            </a:r>
          </a:p>
          <a:p>
            <a:r>
              <a:rPr lang="en-US" sz="2400" dirty="0">
                <a:cs typeface="Franklin Gothic Medium"/>
              </a:rPr>
              <a:t>Teacher/Counselor/Parent Request </a:t>
            </a:r>
          </a:p>
          <a:p>
            <a:endParaRPr lang="en-US" sz="2400" dirty="0">
              <a:solidFill>
                <a:schemeClr val="accent3">
                  <a:lumMod val="50000"/>
                </a:schemeClr>
              </a:solidFill>
              <a:cs typeface="Franklin Gothic Medium"/>
            </a:endParaRPr>
          </a:p>
          <a:p>
            <a:pPr eaLnBrk="1" hangingPunct="1"/>
            <a:endParaRPr lang="en-US" sz="2400" dirty="0">
              <a:latin typeface="Franklin Gothic Medium"/>
              <a:cs typeface="Franklin Gothic Medium"/>
            </a:endParaRPr>
          </a:p>
          <a:p>
            <a:pPr eaLnBrk="1" hangingPunct="1"/>
            <a:endParaRPr lang="en-US" sz="2400" dirty="0">
              <a:latin typeface="Calibri" charset="0"/>
            </a:endParaRPr>
          </a:p>
        </p:txBody>
      </p:sp>
      <p:sp>
        <p:nvSpPr>
          <p:cNvPr id="107521" name="Title 1"/>
          <p:cNvSpPr>
            <a:spLocks noGrp="1"/>
          </p:cNvSpPr>
          <p:nvPr>
            <p:ph type="title"/>
          </p:nvPr>
        </p:nvSpPr>
        <p:spPr/>
        <p:txBody>
          <a:bodyPr/>
          <a:lstStyle/>
          <a:p>
            <a:pPr eaLnBrk="1" hangingPunct="1"/>
            <a:r>
              <a:rPr lang="en-US" dirty="0">
                <a:latin typeface="Franklin Gothic Medium"/>
                <a:cs typeface="Franklin Gothic Medium"/>
              </a:rPr>
              <a:t>Identifying Students For Tier 2/3 Supports:</a:t>
            </a:r>
          </a:p>
        </p:txBody>
      </p:sp>
      <p:pic>
        <p:nvPicPr>
          <p:cNvPr id="2" name="Picture 1" descr="Screen Shot 2014-09-29 at 11.23.35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9706" y="2368428"/>
            <a:ext cx="3095886" cy="2464072"/>
          </a:xfrm>
          <a:prstGeom prst="rect">
            <a:avLst/>
          </a:prstGeom>
        </p:spPr>
      </p:pic>
      <p:sp>
        <p:nvSpPr>
          <p:cNvPr id="3" name="Footer Placeholder 2">
            <a:extLst>
              <a:ext uri="{FF2B5EF4-FFF2-40B4-BE49-F238E27FC236}">
                <a16:creationId xmlns:a16="http://schemas.microsoft.com/office/drawing/2014/main" id="{C69898CA-F9AE-6148-BFEA-D4C2DDD0CDFB}"/>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2249384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Using a standard process helps team gather needed data for the meeting</a:t>
            </a:r>
          </a:p>
          <a:p>
            <a:pPr marL="114300" indent="0">
              <a:buNone/>
            </a:pPr>
            <a:endParaRPr lang="en-US" sz="700" dirty="0"/>
          </a:p>
          <a:p>
            <a:r>
              <a:rPr lang="en-US" sz="2800" dirty="0"/>
              <a:t>Encourages staff to use less intensive in-class supports before tapping into to Tier II Supports</a:t>
            </a:r>
          </a:p>
          <a:p>
            <a:pPr marL="114300" indent="0">
              <a:buNone/>
            </a:pPr>
            <a:endParaRPr lang="en-US" sz="700" dirty="0"/>
          </a:p>
          <a:p>
            <a:r>
              <a:rPr lang="en-US" sz="2800" dirty="0"/>
              <a:t>Helps to assess the function of the behavior</a:t>
            </a:r>
          </a:p>
          <a:p>
            <a:endParaRPr lang="en-US" dirty="0"/>
          </a:p>
        </p:txBody>
      </p:sp>
      <p:sp>
        <p:nvSpPr>
          <p:cNvPr id="2" name="Title 1"/>
          <p:cNvSpPr>
            <a:spLocks noGrp="1"/>
          </p:cNvSpPr>
          <p:nvPr>
            <p:ph type="title"/>
          </p:nvPr>
        </p:nvSpPr>
        <p:spPr/>
        <p:txBody>
          <a:bodyPr>
            <a:normAutofit/>
          </a:bodyPr>
          <a:lstStyle/>
          <a:p>
            <a:pPr algn="ctr"/>
            <a:r>
              <a:rPr lang="en-US" dirty="0">
                <a:cs typeface="Times" panose="02020603050405020304" pitchFamily="18" charset="0"/>
              </a:rPr>
              <a:t>Tier 2 Request for Assistance</a:t>
            </a:r>
          </a:p>
        </p:txBody>
      </p:sp>
      <p:sp>
        <p:nvSpPr>
          <p:cNvPr id="4" name="Footer Placeholder 3">
            <a:extLst>
              <a:ext uri="{FF2B5EF4-FFF2-40B4-BE49-F238E27FC236}">
                <a16:creationId xmlns:a16="http://schemas.microsoft.com/office/drawing/2014/main" id="{68CE3851-E4C8-554A-9482-DE3748398DD4}"/>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461773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525" y="119565"/>
            <a:ext cx="5797296" cy="1188720"/>
          </a:xfrm>
        </p:spPr>
        <p:txBody>
          <a:bodyPr>
            <a:normAutofit/>
          </a:bodyPr>
          <a:lstStyle/>
          <a:p>
            <a:pPr algn="ctr"/>
            <a:r>
              <a:rPr lang="en-US" dirty="0">
                <a:cs typeface="Times" panose="02020603050405020304" pitchFamily="18" charset="0"/>
              </a:rPr>
              <a:t>Request for Assistance</a:t>
            </a:r>
          </a:p>
        </p:txBody>
      </p:sp>
      <p:sp>
        <p:nvSpPr>
          <p:cNvPr id="3" name="Content Placeholder 2"/>
          <p:cNvSpPr>
            <a:spLocks noGrp="1"/>
          </p:cNvSpPr>
          <p:nvPr>
            <p:ph idx="1"/>
          </p:nvPr>
        </p:nvSpPr>
        <p:spPr>
          <a:xfrm>
            <a:off x="888682" y="1794167"/>
            <a:ext cx="7428982" cy="4438612"/>
          </a:xfrm>
        </p:spPr>
        <p:txBody>
          <a:bodyPr>
            <a:normAutofit/>
          </a:bodyPr>
          <a:lstStyle/>
          <a:p>
            <a:r>
              <a:rPr lang="en-US" sz="2400" dirty="0"/>
              <a:t>Student name</a:t>
            </a:r>
          </a:p>
          <a:p>
            <a:r>
              <a:rPr lang="en-US" sz="2400" dirty="0"/>
              <a:t>Date of referral</a:t>
            </a:r>
          </a:p>
          <a:p>
            <a:r>
              <a:rPr lang="en-US" sz="2400" dirty="0"/>
              <a:t>Name of Referring Person</a:t>
            </a:r>
          </a:p>
          <a:p>
            <a:r>
              <a:rPr lang="en-US" sz="2400" dirty="0"/>
              <a:t>Reason for Referral</a:t>
            </a:r>
          </a:p>
          <a:p>
            <a:r>
              <a:rPr lang="en-US" sz="2400" dirty="0"/>
              <a:t>Description of behavior </a:t>
            </a:r>
          </a:p>
          <a:p>
            <a:r>
              <a:rPr lang="en-US" sz="2400" dirty="0"/>
              <a:t>When behaviors occur</a:t>
            </a:r>
          </a:p>
          <a:p>
            <a:r>
              <a:rPr lang="en-US" sz="2400" dirty="0"/>
              <a:t>Hypothesized reason/function of behaviors</a:t>
            </a:r>
          </a:p>
          <a:p>
            <a:r>
              <a:rPr lang="en-US" sz="2400" dirty="0"/>
              <a:t>Prior interventions</a:t>
            </a:r>
          </a:p>
          <a:p>
            <a:pPr marL="45720" indent="0">
              <a:buNone/>
            </a:pPr>
            <a:endParaRPr lang="en-US" dirty="0"/>
          </a:p>
        </p:txBody>
      </p:sp>
      <p:sp>
        <p:nvSpPr>
          <p:cNvPr id="4" name="Footer Placeholder 3">
            <a:extLst>
              <a:ext uri="{FF2B5EF4-FFF2-40B4-BE49-F238E27FC236}">
                <a16:creationId xmlns:a16="http://schemas.microsoft.com/office/drawing/2014/main" id="{B1837F4A-F956-234E-8996-CFA453892B1E}"/>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321230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12900" y="0"/>
            <a:ext cx="5899158" cy="6858000"/>
          </a:xfrm>
          <a:prstGeom prst="rect">
            <a:avLst/>
          </a:prstGeom>
        </p:spPr>
      </p:pic>
      <p:sp>
        <p:nvSpPr>
          <p:cNvPr id="2" name="TextBox 1"/>
          <p:cNvSpPr txBox="1"/>
          <p:nvPr/>
        </p:nvSpPr>
        <p:spPr>
          <a:xfrm>
            <a:off x="274958" y="5957785"/>
            <a:ext cx="1337942" cy="369332"/>
          </a:xfrm>
          <a:prstGeom prst="rect">
            <a:avLst/>
          </a:prstGeom>
          <a:noFill/>
        </p:spPr>
        <p:txBody>
          <a:bodyPr wrap="square" rtlCol="0">
            <a:spAutoFit/>
          </a:bodyPr>
          <a:lstStyle/>
          <a:p>
            <a:r>
              <a:rPr lang="en-US" dirty="0">
                <a:hlinkClick r:id="rId3" action="ppaction://hlinkfile"/>
              </a:rPr>
              <a:t>Example</a:t>
            </a:r>
            <a:endParaRPr lang="en-US" dirty="0"/>
          </a:p>
        </p:txBody>
      </p:sp>
      <p:sp>
        <p:nvSpPr>
          <p:cNvPr id="3" name="Footer Placeholder 2">
            <a:extLst>
              <a:ext uri="{FF2B5EF4-FFF2-40B4-BE49-F238E27FC236}">
                <a16:creationId xmlns:a16="http://schemas.microsoft.com/office/drawing/2014/main" id="{CAAD3F3B-8037-D840-A59D-4229C30A419B}"/>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28325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36600" y="1719263"/>
            <a:ext cx="8407400" cy="4406900"/>
          </a:xfrm>
        </p:spPr>
        <p:txBody>
          <a:bodyPr/>
          <a:lstStyle/>
          <a:p>
            <a:pPr marL="0" indent="0">
              <a:buNone/>
            </a:pPr>
            <a:r>
              <a:rPr lang="en-US" dirty="0"/>
              <a:t>	</a:t>
            </a:r>
          </a:p>
        </p:txBody>
      </p:sp>
      <p:graphicFrame>
        <p:nvGraphicFramePr>
          <p:cNvPr id="4" name="Diagram 3"/>
          <p:cNvGraphicFramePr/>
          <p:nvPr/>
        </p:nvGraphicFramePr>
        <p:xfrm>
          <a:off x="459166" y="207088"/>
          <a:ext cx="5934075" cy="6297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724239" y="1955735"/>
            <a:ext cx="2122777" cy="3108544"/>
          </a:xfrm>
          <a:prstGeom prst="rect">
            <a:avLst/>
          </a:prstGeom>
          <a:noFill/>
        </p:spPr>
        <p:txBody>
          <a:bodyPr wrap="square" rtlCol="0">
            <a:spAutoFit/>
          </a:bodyPr>
          <a:lstStyle/>
          <a:p>
            <a:r>
              <a:rPr lang="en-US" sz="2800" b="1" i="1" dirty="0">
                <a:solidFill>
                  <a:srgbClr val="1F656E"/>
                </a:solidFill>
              </a:rPr>
              <a:t>Kirksville Public Schools</a:t>
            </a:r>
            <a:br>
              <a:rPr lang="en-US" sz="2800" b="1" i="1" dirty="0">
                <a:solidFill>
                  <a:srgbClr val="1F656E"/>
                </a:solidFill>
              </a:rPr>
            </a:br>
            <a:r>
              <a:rPr lang="en-US" sz="2800" b="1" i="1" dirty="0">
                <a:solidFill>
                  <a:srgbClr val="1F656E"/>
                </a:solidFill>
              </a:rPr>
              <a:t>Early Childhood Learning Center</a:t>
            </a:r>
          </a:p>
        </p:txBody>
      </p:sp>
      <p:sp>
        <p:nvSpPr>
          <p:cNvPr id="6" name="TextBox 5"/>
          <p:cNvSpPr txBox="1"/>
          <p:nvPr/>
        </p:nvSpPr>
        <p:spPr>
          <a:xfrm>
            <a:off x="6724245" y="6504611"/>
            <a:ext cx="2419763" cy="261610"/>
          </a:xfrm>
          <a:prstGeom prst="rect">
            <a:avLst/>
          </a:prstGeom>
          <a:noFill/>
        </p:spPr>
        <p:txBody>
          <a:bodyPr wrap="square" rtlCol="0">
            <a:spAutoFit/>
          </a:bodyPr>
          <a:lstStyle/>
          <a:p>
            <a:r>
              <a:rPr lang="en-US" sz="1100" i="1" dirty="0"/>
              <a:t>Lewis, T., </a:t>
            </a:r>
            <a:r>
              <a:rPr lang="en-US" sz="1100" i="1" dirty="0" err="1"/>
              <a:t>PBIS.org</a:t>
            </a:r>
            <a:endParaRPr lang="en-US" sz="1100" i="1" dirty="0"/>
          </a:p>
        </p:txBody>
      </p:sp>
      <p:sp>
        <p:nvSpPr>
          <p:cNvPr id="5" name="Footer Placeholder 4">
            <a:extLst>
              <a:ext uri="{FF2B5EF4-FFF2-40B4-BE49-F238E27FC236}">
                <a16:creationId xmlns:a16="http://schemas.microsoft.com/office/drawing/2014/main" id="{ECD5F876-143A-614C-9A7A-E1FAA124E213}"/>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7123583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Comprehensive Screening</a:t>
            </a:r>
          </a:p>
        </p:txBody>
      </p:sp>
      <p:graphicFrame>
        <p:nvGraphicFramePr>
          <p:cNvPr id="8" name="Diagram 7"/>
          <p:cNvGraphicFramePr/>
          <p:nvPr/>
        </p:nvGraphicFramePr>
        <p:xfrm>
          <a:off x="-8776724" y="5876935"/>
          <a:ext cx="184666"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57200" y="1933700"/>
            <a:ext cx="3049698" cy="16872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Attendance, Social, Emotional, Discipline  &amp; Behavioral Screening Data</a:t>
            </a:r>
          </a:p>
        </p:txBody>
      </p:sp>
      <p:sp>
        <p:nvSpPr>
          <p:cNvPr id="11" name="Rectangle 10"/>
          <p:cNvSpPr/>
          <p:nvPr/>
        </p:nvSpPr>
        <p:spPr>
          <a:xfrm>
            <a:off x="5272827" y="1933700"/>
            <a:ext cx="3049698" cy="16872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Academic Records &amp; Screening Data</a:t>
            </a:r>
          </a:p>
        </p:txBody>
      </p:sp>
      <p:sp>
        <p:nvSpPr>
          <p:cNvPr id="12" name="Rectangle 11"/>
          <p:cNvSpPr/>
          <p:nvPr/>
        </p:nvSpPr>
        <p:spPr>
          <a:xfrm>
            <a:off x="3074658" y="4189684"/>
            <a:ext cx="3049698" cy="16872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Group of Students With Targeted Needs</a:t>
            </a:r>
          </a:p>
        </p:txBody>
      </p:sp>
      <p:sp>
        <p:nvSpPr>
          <p:cNvPr id="13" name="Down Arrow 12"/>
          <p:cNvSpPr/>
          <p:nvPr/>
        </p:nvSpPr>
        <p:spPr>
          <a:xfrm>
            <a:off x="5734504" y="3620948"/>
            <a:ext cx="276114" cy="568736"/>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3230784" y="3620948"/>
            <a:ext cx="276114" cy="568736"/>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F6679BEC-0403-E148-946E-1C6732A5AAA0}"/>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417903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4320" indent="-274320">
              <a:lnSpc>
                <a:spcPct val="120000"/>
              </a:lnSpc>
              <a:spcBef>
                <a:spcPts val="600"/>
              </a:spcBef>
              <a:buFont typeface="Wingdings 2"/>
              <a:buChar char=""/>
              <a:defRPr/>
            </a:pPr>
            <a:r>
              <a:rPr lang="en-US" sz="2800" dirty="0"/>
              <a:t>Behaviors focused outward towards others or environment</a:t>
            </a:r>
          </a:p>
          <a:p>
            <a:pPr marL="274320" indent="-274320">
              <a:spcBef>
                <a:spcPts val="580"/>
              </a:spcBef>
              <a:buFont typeface="Wingdings 2"/>
              <a:buChar char=""/>
              <a:defRPr/>
            </a:pPr>
            <a:r>
              <a:rPr lang="en-US" sz="2800" dirty="0"/>
              <a:t>Typically occur too often or too much</a:t>
            </a:r>
          </a:p>
          <a:p>
            <a:pPr marL="274320" indent="-274320">
              <a:spcBef>
                <a:spcPts val="580"/>
              </a:spcBef>
              <a:buFont typeface="Wingdings 2"/>
              <a:buChar char=""/>
              <a:defRPr/>
            </a:pPr>
            <a:r>
              <a:rPr lang="en-US" sz="2800" dirty="0"/>
              <a:t>Examples:</a:t>
            </a:r>
            <a:r>
              <a:rPr lang="en-US" sz="3000" dirty="0"/>
              <a:t> </a:t>
            </a:r>
          </a:p>
          <a:p>
            <a:pPr marL="548640" lvl="1" indent="-182880">
              <a:spcBef>
                <a:spcPts val="370"/>
              </a:spcBef>
              <a:defRPr/>
            </a:pPr>
            <a:r>
              <a:rPr lang="en-US" sz="2200" dirty="0"/>
              <a:t>aggression towards people, animals or objects</a:t>
            </a:r>
          </a:p>
          <a:p>
            <a:pPr marL="548640" lvl="1" indent="-182880">
              <a:spcBef>
                <a:spcPts val="370"/>
              </a:spcBef>
              <a:defRPr/>
            </a:pPr>
            <a:r>
              <a:rPr lang="en-US" sz="2200" dirty="0"/>
              <a:t>arguing, defiant or non-compliant</a:t>
            </a:r>
          </a:p>
          <a:p>
            <a:pPr marL="548640" lvl="1" indent="-182880">
              <a:spcBef>
                <a:spcPts val="370"/>
              </a:spcBef>
              <a:defRPr/>
            </a:pPr>
            <a:r>
              <a:rPr lang="en-US" sz="2200" dirty="0"/>
              <a:t>calling out or disruptive to learning</a:t>
            </a:r>
          </a:p>
          <a:p>
            <a:pPr marL="548640" lvl="1" indent="-182880">
              <a:spcBef>
                <a:spcPts val="370"/>
              </a:spcBef>
              <a:defRPr/>
            </a:pPr>
            <a:r>
              <a:rPr lang="en-US" sz="2200" dirty="0"/>
              <a:t>high levels of movement </a:t>
            </a:r>
          </a:p>
          <a:p>
            <a:pPr marL="548640" lvl="1" indent="-182880">
              <a:spcBef>
                <a:spcPts val="370"/>
              </a:spcBef>
              <a:defRPr/>
            </a:pPr>
            <a:r>
              <a:rPr lang="en-US" sz="2200" dirty="0"/>
              <a:t>Inattentiveness, distractibility</a:t>
            </a:r>
          </a:p>
        </p:txBody>
      </p:sp>
      <p:sp>
        <p:nvSpPr>
          <p:cNvPr id="2" name="Title 1"/>
          <p:cNvSpPr>
            <a:spLocks noGrp="1"/>
          </p:cNvSpPr>
          <p:nvPr>
            <p:ph type="title"/>
          </p:nvPr>
        </p:nvSpPr>
        <p:spPr/>
        <p:txBody>
          <a:bodyPr/>
          <a:lstStyle/>
          <a:p>
            <a:r>
              <a:rPr lang="en-US" b="1" dirty="0">
                <a:solidFill>
                  <a:srgbClr val="FFFFFF"/>
                </a:solidFill>
              </a:rPr>
              <a:t>Externalizing Behaviors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3385" y="4541003"/>
            <a:ext cx="2519948" cy="1889961"/>
          </a:xfrm>
          <a:prstGeom prst="rect">
            <a:avLst/>
          </a:prstGeom>
        </p:spPr>
      </p:pic>
      <p:sp>
        <p:nvSpPr>
          <p:cNvPr id="5" name="Footer Placeholder 4">
            <a:extLst>
              <a:ext uri="{FF2B5EF4-FFF2-40B4-BE49-F238E27FC236}">
                <a16:creationId xmlns:a16="http://schemas.microsoft.com/office/drawing/2014/main" id="{5FFFAEA2-7C80-8947-8A04-510D2E29B9BF}"/>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16847556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nSpc>
                <a:spcPct val="90000"/>
              </a:lnSpc>
            </a:pPr>
            <a:r>
              <a:rPr lang="en-US" sz="2800" dirty="0"/>
              <a:t>Behaviors focused inwardly towards self</a:t>
            </a:r>
            <a:br>
              <a:rPr lang="en-US" sz="2800" dirty="0"/>
            </a:br>
            <a:endParaRPr lang="en-US" sz="2800" dirty="0"/>
          </a:p>
          <a:p>
            <a:pPr>
              <a:lnSpc>
                <a:spcPct val="90000"/>
              </a:lnSpc>
            </a:pPr>
            <a:r>
              <a:rPr lang="en-US" sz="2800" dirty="0"/>
              <a:t>Typically self-imposed, may not occur frequently, and appear to allow the student to avoid social events</a:t>
            </a:r>
            <a:br>
              <a:rPr lang="en-US" sz="2800" dirty="0"/>
            </a:br>
            <a:endParaRPr lang="en-US" sz="2800" dirty="0"/>
          </a:p>
          <a:p>
            <a:pPr>
              <a:lnSpc>
                <a:spcPct val="90000"/>
              </a:lnSpc>
            </a:pPr>
            <a:r>
              <a:rPr lang="en-US" sz="2800" dirty="0"/>
              <a:t>Examples: </a:t>
            </a:r>
          </a:p>
          <a:p>
            <a:pPr lvl="1">
              <a:lnSpc>
                <a:spcPct val="90000"/>
              </a:lnSpc>
            </a:pPr>
            <a:r>
              <a:rPr lang="en-US" sz="1900" dirty="0"/>
              <a:t>Not interacting with other people</a:t>
            </a:r>
          </a:p>
          <a:p>
            <a:pPr lvl="1">
              <a:lnSpc>
                <a:spcPct val="90000"/>
              </a:lnSpc>
            </a:pPr>
            <a:r>
              <a:rPr lang="en-US" sz="1900" dirty="0"/>
              <a:t>Withdrawing or frequently avoiding social situations </a:t>
            </a:r>
          </a:p>
          <a:p>
            <a:pPr lvl="1">
              <a:lnSpc>
                <a:spcPct val="90000"/>
              </a:lnSpc>
            </a:pPr>
            <a:r>
              <a:rPr lang="en-US" sz="1900" dirty="0"/>
              <a:t>Overly shy or timid</a:t>
            </a:r>
          </a:p>
          <a:p>
            <a:pPr lvl="1">
              <a:lnSpc>
                <a:spcPct val="90000"/>
              </a:lnSpc>
            </a:pPr>
            <a:r>
              <a:rPr lang="en-US" sz="1900" dirty="0"/>
              <a:t>Often fearful or submissive</a:t>
            </a:r>
          </a:p>
          <a:p>
            <a:pPr lvl="1">
              <a:lnSpc>
                <a:spcPct val="90000"/>
              </a:lnSpc>
            </a:pPr>
            <a:r>
              <a:rPr lang="en-US" sz="1900" dirty="0"/>
              <a:t>Appears frequently depressed</a:t>
            </a:r>
          </a:p>
          <a:p>
            <a:pPr lvl="1">
              <a:lnSpc>
                <a:spcPct val="90000"/>
              </a:lnSpc>
            </a:pPr>
            <a:r>
              <a:rPr lang="en-US" sz="1900" dirty="0"/>
              <a:t>Self harm at most intensive</a:t>
            </a:r>
          </a:p>
          <a:p>
            <a:endParaRPr lang="en-US" sz="1900" dirty="0"/>
          </a:p>
        </p:txBody>
      </p:sp>
      <p:sp>
        <p:nvSpPr>
          <p:cNvPr id="2" name="Title 1"/>
          <p:cNvSpPr>
            <a:spLocks noGrp="1"/>
          </p:cNvSpPr>
          <p:nvPr>
            <p:ph type="title"/>
          </p:nvPr>
        </p:nvSpPr>
        <p:spPr/>
        <p:txBody>
          <a:bodyPr/>
          <a:lstStyle/>
          <a:p>
            <a:r>
              <a:rPr lang="en-US" b="1" dirty="0">
                <a:solidFill>
                  <a:srgbClr val="FFFFFF"/>
                </a:solidFill>
              </a:rPr>
              <a:t>Internalizing Behaviors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9962" y="5012811"/>
            <a:ext cx="2432298" cy="1612719"/>
          </a:xfrm>
          <a:prstGeom prst="rect">
            <a:avLst/>
          </a:prstGeom>
        </p:spPr>
      </p:pic>
      <p:sp>
        <p:nvSpPr>
          <p:cNvPr id="5" name="Footer Placeholder 4">
            <a:extLst>
              <a:ext uri="{FF2B5EF4-FFF2-40B4-BE49-F238E27FC236}">
                <a16:creationId xmlns:a16="http://schemas.microsoft.com/office/drawing/2014/main" id="{19F8AAD5-F417-4B48-9BC8-C4B58DCB5245}"/>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844342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493" y="1719071"/>
            <a:ext cx="8579400" cy="4841040"/>
          </a:xfrm>
        </p:spPr>
        <p:txBody>
          <a:bodyPr>
            <a:normAutofit fontScale="40000" lnSpcReduction="20000"/>
          </a:bodyPr>
          <a:lstStyle/>
          <a:p>
            <a:pPr>
              <a:buNone/>
            </a:pPr>
            <a:r>
              <a:rPr lang="en-US" sz="5400" b="1" dirty="0"/>
              <a:t>	Be Responsible</a:t>
            </a:r>
          </a:p>
          <a:p>
            <a:pPr lvl="1"/>
            <a:r>
              <a:rPr lang="en-US" sz="5400" dirty="0"/>
              <a:t>Be an active participant</a:t>
            </a:r>
          </a:p>
          <a:p>
            <a:pPr lvl="1"/>
            <a:r>
              <a:rPr lang="en-US" sz="5400" dirty="0"/>
              <a:t>Return promptly from breaks/activities – Hand/Bell Signal</a:t>
            </a:r>
          </a:p>
          <a:p>
            <a:pPr lvl="1"/>
            <a:r>
              <a:rPr lang="en-US" sz="5400" dirty="0"/>
              <a:t>Use cell phone/laptop to support learning</a:t>
            </a:r>
          </a:p>
          <a:p>
            <a:pPr lvl="1">
              <a:buNone/>
            </a:pPr>
            <a:r>
              <a:rPr lang="en-US" sz="5400" b="1" dirty="0"/>
              <a:t>Be Respectful</a:t>
            </a:r>
          </a:p>
          <a:p>
            <a:pPr lvl="1"/>
            <a:r>
              <a:rPr lang="en-US" sz="5400" dirty="0"/>
              <a:t>Use time well &amp; meaningfully</a:t>
            </a:r>
          </a:p>
          <a:p>
            <a:pPr lvl="1"/>
            <a:r>
              <a:rPr lang="en-US" sz="5400" dirty="0"/>
              <a:t>Ask relevant/clarifying questions</a:t>
            </a:r>
          </a:p>
          <a:p>
            <a:pPr lvl="1"/>
            <a:r>
              <a:rPr lang="en-US" sz="5400" dirty="0"/>
              <a:t>Leave no trace- clean up your space</a:t>
            </a:r>
          </a:p>
          <a:p>
            <a:pPr lvl="1">
              <a:buNone/>
            </a:pPr>
            <a:r>
              <a:rPr lang="en-US" sz="5400" b="1" dirty="0"/>
              <a:t>Be Professional</a:t>
            </a:r>
          </a:p>
          <a:p>
            <a:pPr lvl="1"/>
            <a:r>
              <a:rPr lang="en-US" sz="5400" dirty="0"/>
              <a:t>Enter discussion with an open mind</a:t>
            </a:r>
          </a:p>
          <a:p>
            <a:pPr lvl="1"/>
            <a:r>
              <a:rPr lang="en-US" sz="5400" dirty="0"/>
              <a:t>Share the Air with others- all voices heard</a:t>
            </a:r>
          </a:p>
          <a:p>
            <a:pPr lvl="1"/>
            <a:r>
              <a:rPr lang="en-US" sz="5400" dirty="0"/>
              <a:t>Allow </a:t>
            </a:r>
            <a:r>
              <a:rPr lang="en-US" sz="5400" u="sng" dirty="0"/>
              <a:t>quiet</a:t>
            </a:r>
            <a:r>
              <a:rPr lang="en-US" sz="5400" dirty="0"/>
              <a:t> think time for self and others FIRST</a:t>
            </a:r>
          </a:p>
          <a:p>
            <a:pPr marL="342900" lvl="1" indent="0">
              <a:buNone/>
            </a:pPr>
            <a:endParaRPr lang="en-US" sz="5400" b="1" dirty="0"/>
          </a:p>
          <a:p>
            <a:pPr marL="342900" lvl="1" indent="0">
              <a:buNone/>
            </a:pPr>
            <a:r>
              <a:rPr lang="en-US" sz="5400" b="1" dirty="0"/>
              <a:t>Be The Student You Wish To Have</a:t>
            </a:r>
            <a:endParaRPr lang="en-US" sz="5400" dirty="0"/>
          </a:p>
          <a:p>
            <a:endParaRPr lang="en-US" dirty="0"/>
          </a:p>
        </p:txBody>
      </p:sp>
      <p:sp>
        <p:nvSpPr>
          <p:cNvPr id="3" name="Title 2"/>
          <p:cNvSpPr>
            <a:spLocks noGrp="1"/>
          </p:cNvSpPr>
          <p:nvPr>
            <p:ph type="title"/>
          </p:nvPr>
        </p:nvSpPr>
        <p:spPr/>
        <p:txBody>
          <a:bodyPr/>
          <a:lstStyle/>
          <a:p>
            <a:r>
              <a:rPr lang="en-US" dirty="0"/>
              <a:t>Group norms and expectations</a:t>
            </a:r>
          </a:p>
        </p:txBody>
      </p:sp>
      <p:sp>
        <p:nvSpPr>
          <p:cNvPr id="4" name="Footer Placeholder 3">
            <a:extLst>
              <a:ext uri="{FF2B5EF4-FFF2-40B4-BE49-F238E27FC236}">
                <a16:creationId xmlns:a16="http://schemas.microsoft.com/office/drawing/2014/main" id="{71A7F460-92B2-244B-80CA-064AF647CD2A}"/>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480833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339" name="Object 3"/>
          <p:cNvGraphicFramePr>
            <a:graphicFrameLocks noGrp="1" noChangeAspect="1"/>
          </p:cNvGraphicFramePr>
          <p:nvPr>
            <p:ph idx="1"/>
            <p:extLst>
              <p:ext uri="{D42A27DB-BD31-4B8C-83A1-F6EECF244321}">
                <p14:modId xmlns:p14="http://schemas.microsoft.com/office/powerpoint/2010/main" val="3276084688"/>
              </p:ext>
            </p:extLst>
          </p:nvPr>
        </p:nvGraphicFramePr>
        <p:xfrm>
          <a:off x="2590800" y="717554"/>
          <a:ext cx="6551613" cy="6169038"/>
        </p:xfrm>
        <a:graphic>
          <a:graphicData uri="http://schemas.openxmlformats.org/presentationml/2006/ole">
            <mc:AlternateContent xmlns:mc="http://schemas.openxmlformats.org/markup-compatibility/2006">
              <mc:Choice xmlns:v="urn:schemas-microsoft-com:vml" Requires="v">
                <p:oleObj spid="_x0000_s7298" name="Document" r:id="rId4" imgW="6096000" imgH="5740400" progId="Word.Document.8">
                  <p:embed/>
                </p:oleObj>
              </mc:Choice>
              <mc:Fallback>
                <p:oleObj name="Document" r:id="rId4" imgW="6096000" imgH="5740400" progId="Word.Document.8">
                  <p:embed/>
                  <p:pic>
                    <p:nvPicPr>
                      <p:cNvPr id="0" name=""/>
                      <p:cNvPicPr>
                        <a:picLocks noChangeAspect="1" noChangeArrowheads="1"/>
                      </p:cNvPicPr>
                      <p:nvPr/>
                    </p:nvPicPr>
                    <p:blipFill>
                      <a:blip r:embed="rId5"/>
                      <a:srcRect/>
                      <a:stretch>
                        <a:fillRect/>
                      </a:stretch>
                    </p:blipFill>
                    <p:spPr bwMode="auto">
                      <a:xfrm>
                        <a:off x="2590800" y="717554"/>
                        <a:ext cx="6551613" cy="6169038"/>
                      </a:xfrm>
                      <a:prstGeom prst="rect">
                        <a:avLst/>
                      </a:prstGeom>
                    </p:spPr>
                  </p:pic>
                </p:oleObj>
              </mc:Fallback>
            </mc:AlternateContent>
          </a:graphicData>
        </a:graphic>
      </p:graphicFrame>
      <p:sp>
        <p:nvSpPr>
          <p:cNvPr id="14341" name="Text Box 5"/>
          <p:cNvSpPr txBox="1">
            <a:spLocks noChangeArrowheads="1"/>
          </p:cNvSpPr>
          <p:nvPr/>
        </p:nvSpPr>
        <p:spPr bwMode="auto">
          <a:xfrm>
            <a:off x="381000" y="304800"/>
            <a:ext cx="8077200" cy="3693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pPr>
            <a:r>
              <a:rPr lang="en-US" altLang="en-US" b="1"/>
              <a:t>Sample List of Students Identified Through Schoolwide Screening</a:t>
            </a:r>
            <a:endParaRPr lang="en-US" altLang="en-US"/>
          </a:p>
        </p:txBody>
      </p:sp>
      <p:sp>
        <p:nvSpPr>
          <p:cNvPr id="14342" name="Text Box 6"/>
          <p:cNvSpPr txBox="1">
            <a:spLocks noChangeArrowheads="1"/>
          </p:cNvSpPr>
          <p:nvPr/>
        </p:nvSpPr>
        <p:spPr bwMode="auto">
          <a:xfrm>
            <a:off x="228600" y="1600205"/>
            <a:ext cx="2362200" cy="17543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pPr>
            <a:r>
              <a:rPr lang="en-US" altLang="en-US" dirty="0"/>
              <a:t>How could this information help you determine where your limited support resources should focus?</a:t>
            </a:r>
          </a:p>
        </p:txBody>
      </p:sp>
      <p:sp>
        <p:nvSpPr>
          <p:cNvPr id="2" name="Footer Placeholder 1">
            <a:extLst>
              <a:ext uri="{FF2B5EF4-FFF2-40B4-BE49-F238E27FC236}">
                <a16:creationId xmlns:a16="http://schemas.microsoft.com/office/drawing/2014/main" id="{4A7582B9-6D14-514D-AB2A-5BC00507405F}"/>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771476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381001" y="1906291"/>
            <a:ext cx="8407900" cy="4220187"/>
          </a:xfrm>
        </p:spPr>
        <p:txBody>
          <a:bodyPr>
            <a:normAutofit fontScale="77500" lnSpcReduction="20000"/>
          </a:bodyPr>
          <a:lstStyle/>
          <a:p>
            <a:r>
              <a:rPr lang="en-US" sz="2800" dirty="0"/>
              <a:t>Use of an evidence based screening tool under the guidance of a trained PBIS Coach:</a:t>
            </a:r>
          </a:p>
          <a:p>
            <a:pPr lvl="1"/>
            <a:r>
              <a:rPr lang="en-US" sz="2800" dirty="0"/>
              <a:t>Four-Six weeks into the school year</a:t>
            </a:r>
          </a:p>
          <a:p>
            <a:pPr lvl="1"/>
            <a:r>
              <a:rPr lang="en-US" sz="2800" dirty="0"/>
              <a:t>Spring (four-six weeks before the end of the year)</a:t>
            </a:r>
          </a:p>
          <a:p>
            <a:pPr lvl="1">
              <a:buFontTx/>
              <a:buNone/>
            </a:pPr>
            <a:r>
              <a:rPr lang="en-US" sz="2800" dirty="0"/>
              <a:t>* Academic Screening Data Also Considered</a:t>
            </a:r>
          </a:p>
          <a:p>
            <a:pPr lvl="1"/>
            <a:endParaRPr lang="en-US" sz="2800" dirty="0"/>
          </a:p>
          <a:p>
            <a:pPr lvl="1">
              <a:lnSpc>
                <a:spcPct val="120000"/>
              </a:lnSpc>
            </a:pPr>
            <a:r>
              <a:rPr lang="en-US" sz="2800" dirty="0"/>
              <a:t>Should be used only once a solid Tier 2 infrastructure is in place with a range of interventions ready to implement.</a:t>
            </a:r>
          </a:p>
          <a:p>
            <a:pPr lvl="1">
              <a:lnSpc>
                <a:spcPct val="120000"/>
              </a:lnSpc>
            </a:pPr>
            <a:r>
              <a:rPr lang="en-US" sz="2800" dirty="0"/>
              <a:t>School district administrators need to be involved in identifying and supporting piloting and implementation of a screening tool. </a:t>
            </a:r>
          </a:p>
          <a:p>
            <a:pPr lvl="1">
              <a:buFontTx/>
              <a:buNone/>
            </a:pPr>
            <a:endParaRPr lang="en-US" sz="2800" dirty="0"/>
          </a:p>
        </p:txBody>
      </p:sp>
      <p:sp>
        <p:nvSpPr>
          <p:cNvPr id="51202" name="Rectangle 2"/>
          <p:cNvSpPr>
            <a:spLocks noGrp="1" noChangeArrowheads="1"/>
          </p:cNvSpPr>
          <p:nvPr>
            <p:ph type="title"/>
          </p:nvPr>
        </p:nvSpPr>
        <p:spPr/>
        <p:txBody>
          <a:bodyPr>
            <a:normAutofit/>
          </a:bodyPr>
          <a:lstStyle/>
          <a:p>
            <a:r>
              <a:rPr lang="en-US" dirty="0"/>
              <a:t>Social Emotional Screening</a:t>
            </a:r>
          </a:p>
        </p:txBody>
      </p:sp>
      <p:sp>
        <p:nvSpPr>
          <p:cNvPr id="2" name="Footer Placeholder 1">
            <a:extLst>
              <a:ext uri="{FF2B5EF4-FFF2-40B4-BE49-F238E27FC236}">
                <a16:creationId xmlns:a16="http://schemas.microsoft.com/office/drawing/2014/main" id="{6998E1DF-951D-1E4B-AAE8-C113296ED7A5}"/>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599365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1D5726-1352-5D4D-A184-CD4B2614D117}"/>
              </a:ext>
            </a:extLst>
          </p:cNvPr>
          <p:cNvSpPr>
            <a:spLocks noGrp="1"/>
          </p:cNvSpPr>
          <p:nvPr>
            <p:ph idx="1"/>
          </p:nvPr>
        </p:nvSpPr>
        <p:spPr/>
        <p:txBody>
          <a:bodyPr/>
          <a:lstStyle/>
          <a:p>
            <a:r>
              <a:rPr lang="en-US" sz="2800" dirty="0"/>
              <a:t>How are you currently identifying kids with emerging needs?</a:t>
            </a:r>
          </a:p>
          <a:p>
            <a:r>
              <a:rPr lang="en-US" sz="2800" dirty="0"/>
              <a:t>What data sources are you using?</a:t>
            </a:r>
          </a:p>
          <a:p>
            <a:r>
              <a:rPr lang="en-US" sz="2800" dirty="0"/>
              <a:t>What adjustments to your current systems need to be made to identify students with EMERGING  (Tier 2) needs?</a:t>
            </a:r>
          </a:p>
          <a:p>
            <a:endParaRPr lang="en-US" dirty="0"/>
          </a:p>
        </p:txBody>
      </p:sp>
      <p:sp>
        <p:nvSpPr>
          <p:cNvPr id="3" name="Footer Placeholder 2">
            <a:extLst>
              <a:ext uri="{FF2B5EF4-FFF2-40B4-BE49-F238E27FC236}">
                <a16:creationId xmlns:a16="http://schemas.microsoft.com/office/drawing/2014/main" id="{E3421842-4AE2-9F47-9EED-54A2200AB12F}"/>
              </a:ext>
            </a:extLst>
          </p:cNvPr>
          <p:cNvSpPr>
            <a:spLocks noGrp="1"/>
          </p:cNvSpPr>
          <p:nvPr>
            <p:ph type="ftr" sz="quarter" idx="11"/>
          </p:nvPr>
        </p:nvSpPr>
        <p:spPr/>
        <p:txBody>
          <a:bodyPr/>
          <a:lstStyle/>
          <a:p>
            <a:r>
              <a:rPr lang="en-US"/>
              <a:t>(Sound Supports &amp; Associates, 2019)</a:t>
            </a:r>
          </a:p>
        </p:txBody>
      </p:sp>
      <p:sp>
        <p:nvSpPr>
          <p:cNvPr id="4" name="Title 3">
            <a:extLst>
              <a:ext uri="{FF2B5EF4-FFF2-40B4-BE49-F238E27FC236}">
                <a16:creationId xmlns:a16="http://schemas.microsoft.com/office/drawing/2014/main" id="{3DA08F8E-2A0B-664F-9D04-2F66E96983FD}"/>
              </a:ext>
            </a:extLst>
          </p:cNvPr>
          <p:cNvSpPr>
            <a:spLocks noGrp="1"/>
          </p:cNvSpPr>
          <p:nvPr>
            <p:ph type="title"/>
          </p:nvPr>
        </p:nvSpPr>
        <p:spPr/>
        <p:txBody>
          <a:bodyPr/>
          <a:lstStyle/>
          <a:p>
            <a:r>
              <a:rPr lang="en-US" dirty="0"/>
              <a:t>Table for Two….</a:t>
            </a:r>
          </a:p>
        </p:txBody>
      </p:sp>
    </p:spTree>
    <p:extLst>
      <p:ext uri="{BB962C8B-B14F-4D97-AF65-F5344CB8AC3E}">
        <p14:creationId xmlns:p14="http://schemas.microsoft.com/office/powerpoint/2010/main" val="422021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Work: Tier 2 support Process</a:t>
            </a:r>
          </a:p>
        </p:txBody>
      </p:sp>
      <p:sp>
        <p:nvSpPr>
          <p:cNvPr id="3" name="Content Placeholder 2"/>
          <p:cNvSpPr>
            <a:spLocks noGrp="1"/>
          </p:cNvSpPr>
          <p:nvPr>
            <p:ph idx="1"/>
          </p:nvPr>
        </p:nvSpPr>
        <p:spPr/>
        <p:txBody>
          <a:bodyPr/>
          <a:lstStyle/>
          <a:p>
            <a:r>
              <a:rPr lang="en-US" dirty="0"/>
              <a:t>How are students currently identified for more intensive supports in your school?</a:t>
            </a:r>
          </a:p>
          <a:p>
            <a:pPr lvl="1"/>
            <a:r>
              <a:rPr lang="en-US" dirty="0"/>
              <a:t>Request for assistance?</a:t>
            </a:r>
          </a:p>
          <a:p>
            <a:pPr lvl="1"/>
            <a:r>
              <a:rPr lang="en-US" dirty="0"/>
              <a:t>Number of disciplinary referrals?</a:t>
            </a:r>
          </a:p>
          <a:p>
            <a:pPr lvl="1"/>
            <a:r>
              <a:rPr lang="en-US" dirty="0"/>
              <a:t>Other types of data?</a:t>
            </a:r>
          </a:p>
          <a:p>
            <a:r>
              <a:rPr lang="en-US" dirty="0"/>
              <a:t>Are all staff and parents aware of the process?</a:t>
            </a:r>
          </a:p>
          <a:p>
            <a:r>
              <a:rPr lang="en-US" dirty="0"/>
              <a:t>Does your existing process focus more on identifying students with emerging issues or on students with more individualized needs? </a:t>
            </a:r>
          </a:p>
          <a:p>
            <a:r>
              <a:rPr lang="en-US" dirty="0"/>
              <a:t>How can the process be streamlined/improved to help your team identify students who will benefit from early intervention/supports?</a:t>
            </a:r>
          </a:p>
          <a:p>
            <a:r>
              <a:rPr lang="en-US" dirty="0"/>
              <a:t>Look over the samples on pages 22-24 in your Tier 2 packet</a:t>
            </a:r>
          </a:p>
        </p:txBody>
      </p:sp>
      <p:sp>
        <p:nvSpPr>
          <p:cNvPr id="4" name="Footer Placeholder 3">
            <a:extLst>
              <a:ext uri="{FF2B5EF4-FFF2-40B4-BE49-F238E27FC236}">
                <a16:creationId xmlns:a16="http://schemas.microsoft.com/office/drawing/2014/main" id="{9770F579-3695-8E41-9166-97D0B9F5A5CA}"/>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4239052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dsx.weather.com/util/image/w/SCHOOL2_0.jpg?v=ap&amp;w=980&amp;h=551&amp;api=7db9fe61-7414-47b5-9871-e17d87b8b6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99" y="1639095"/>
            <a:ext cx="8909647" cy="50094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4"/>
          <p:cNvSpPr>
            <a:spLocks noGrp="1"/>
          </p:cNvSpPr>
          <p:nvPr>
            <p:ph type="title"/>
          </p:nvPr>
        </p:nvSpPr>
        <p:spPr/>
        <p:txBody>
          <a:bodyPr/>
          <a:lstStyle/>
          <a:p>
            <a:r>
              <a:rPr lang="en-US" dirty="0"/>
              <a:t>Understanding challenging behavior</a:t>
            </a:r>
          </a:p>
        </p:txBody>
      </p:sp>
      <p:sp>
        <p:nvSpPr>
          <p:cNvPr id="2" name="Footer Placeholder 1">
            <a:extLst>
              <a:ext uri="{FF2B5EF4-FFF2-40B4-BE49-F238E27FC236}">
                <a16:creationId xmlns:a16="http://schemas.microsoft.com/office/drawing/2014/main" id="{73C263B4-3CD7-284D-A1E2-51301D763A2A}"/>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4125545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33400" indent="-533400">
              <a:spcBef>
                <a:spcPts val="575"/>
              </a:spcBef>
              <a:buFont typeface="Times" charset="0"/>
              <a:buChar char="•"/>
            </a:pPr>
            <a:r>
              <a:rPr lang="en-US" sz="2800" dirty="0"/>
              <a:t>Behavior must be considered within context in which it is observed</a:t>
            </a:r>
          </a:p>
          <a:p>
            <a:pPr marL="0" indent="0">
              <a:spcBef>
                <a:spcPts val="575"/>
              </a:spcBef>
              <a:buNone/>
            </a:pPr>
            <a:endParaRPr lang="en-US" sz="2800" dirty="0"/>
          </a:p>
          <a:p>
            <a:pPr marL="533400" indent="-533400">
              <a:spcBef>
                <a:spcPts val="575"/>
              </a:spcBef>
              <a:buFont typeface="Times" charset="0"/>
              <a:buChar char="•"/>
            </a:pPr>
            <a:r>
              <a:rPr lang="en-US" sz="2800" dirty="0"/>
              <a:t>As intensity of problem behavior increases, so must intensity &amp; complexity of  functional behavioral assessment &amp;  behavior support planning process</a:t>
            </a:r>
            <a:endParaRPr lang="en-US" sz="2800" dirty="0">
              <a:latin typeface="Arial" charset="0"/>
            </a:endParaRPr>
          </a:p>
          <a:p>
            <a:pPr marL="0" indent="0">
              <a:buNone/>
            </a:pPr>
            <a:endParaRPr lang="en-US" dirty="0"/>
          </a:p>
        </p:txBody>
      </p:sp>
      <p:sp>
        <p:nvSpPr>
          <p:cNvPr id="2" name="Title 1"/>
          <p:cNvSpPr>
            <a:spLocks noGrp="1"/>
          </p:cNvSpPr>
          <p:nvPr>
            <p:ph type="title"/>
          </p:nvPr>
        </p:nvSpPr>
        <p:spPr/>
        <p:txBody>
          <a:bodyPr>
            <a:normAutofit/>
          </a:bodyPr>
          <a:lstStyle/>
          <a:p>
            <a:pPr algn="ctr"/>
            <a:r>
              <a:rPr lang="en-US" b="1" dirty="0"/>
              <a:t>Considerations for Tier 2 &amp; Tier 3</a:t>
            </a:r>
          </a:p>
        </p:txBody>
      </p:sp>
      <p:sp>
        <p:nvSpPr>
          <p:cNvPr id="4" name="Footer Placeholder 3">
            <a:extLst>
              <a:ext uri="{FF2B5EF4-FFF2-40B4-BE49-F238E27FC236}">
                <a16:creationId xmlns:a16="http://schemas.microsoft.com/office/drawing/2014/main" id="{931E0F50-07B6-5742-B943-5D85C7AD68A1}"/>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7154947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12852978"/>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84024" y="6420341"/>
            <a:ext cx="3941069" cy="276999"/>
          </a:xfrm>
          <a:prstGeom prst="rect">
            <a:avLst/>
          </a:prstGeom>
          <a:noFill/>
        </p:spPr>
        <p:txBody>
          <a:bodyPr wrap="square">
            <a:spAutoFit/>
          </a:bodyPr>
          <a:lstStyle/>
          <a:p>
            <a:pPr>
              <a:defRPr/>
            </a:pPr>
            <a:r>
              <a:rPr lang="en-US" sz="1200" dirty="0">
                <a:latin typeface="+mn-lt"/>
                <a:ea typeface="ＭＳ Ｐゴシック" charset="0"/>
              </a:rPr>
              <a:t>(Modified from 2009, Dunlap, Lovannone &amp; English)</a:t>
            </a:r>
          </a:p>
        </p:txBody>
      </p:sp>
      <p:sp>
        <p:nvSpPr>
          <p:cNvPr id="2" name="Rectangle 1"/>
          <p:cNvSpPr/>
          <p:nvPr/>
        </p:nvSpPr>
        <p:spPr>
          <a:xfrm>
            <a:off x="589910" y="1599865"/>
            <a:ext cx="2286000" cy="132588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Keep problems from occurring. Most energy and time should go here…</a:t>
            </a:r>
          </a:p>
          <a:p>
            <a:pPr algn="ctr"/>
            <a:endParaRPr lang="en-US" dirty="0"/>
          </a:p>
        </p:txBody>
      </p:sp>
      <p:sp>
        <p:nvSpPr>
          <p:cNvPr id="8" name="Rectangle 7"/>
          <p:cNvSpPr/>
          <p:nvPr/>
        </p:nvSpPr>
        <p:spPr>
          <a:xfrm>
            <a:off x="5643975" y="1121041"/>
            <a:ext cx="2621280" cy="1507595"/>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Provide training and prompts/supports to give students positive alternatives to meet their needs</a:t>
            </a:r>
          </a:p>
        </p:txBody>
      </p:sp>
      <p:sp>
        <p:nvSpPr>
          <p:cNvPr id="9" name="Rectangle 8"/>
          <p:cNvSpPr/>
          <p:nvPr/>
        </p:nvSpPr>
        <p:spPr>
          <a:xfrm>
            <a:off x="6629400" y="4341036"/>
            <a:ext cx="2301240" cy="1630680"/>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Recognize and acknowledge attempts to use replacement behaviors</a:t>
            </a:r>
          </a:p>
          <a:p>
            <a:pPr algn="ctr"/>
            <a:endParaRPr lang="en-US" dirty="0"/>
          </a:p>
        </p:txBody>
      </p:sp>
      <p:sp>
        <p:nvSpPr>
          <p:cNvPr id="4" name="Title 3"/>
          <p:cNvSpPr>
            <a:spLocks noGrp="1"/>
          </p:cNvSpPr>
          <p:nvPr>
            <p:ph type="title"/>
          </p:nvPr>
        </p:nvSpPr>
        <p:spPr/>
        <p:txBody>
          <a:bodyPr/>
          <a:lstStyle/>
          <a:p>
            <a:r>
              <a:rPr lang="en-US" dirty="0"/>
              <a:t>Using positive supports to impact </a:t>
            </a:r>
            <a:r>
              <a:rPr lang="en-US" dirty="0" err="1"/>
              <a:t>behavioR</a:t>
            </a:r>
            <a:endParaRPr lang="en-US" dirty="0"/>
          </a:p>
        </p:txBody>
      </p:sp>
      <p:sp>
        <p:nvSpPr>
          <p:cNvPr id="3" name="Footer Placeholder 2">
            <a:extLst>
              <a:ext uri="{FF2B5EF4-FFF2-40B4-BE49-F238E27FC236}">
                <a16:creationId xmlns:a16="http://schemas.microsoft.com/office/drawing/2014/main" id="{53010B40-1252-ED4B-8CF7-B37B69E0FDCB}"/>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72454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2800" b="1" dirty="0">
                <a:solidFill>
                  <a:schemeClr val="tx2"/>
                </a:solidFill>
              </a:rPr>
              <a:t>“Can’t Do or Don’t Know When To Do It”</a:t>
            </a:r>
          </a:p>
          <a:p>
            <a:pPr>
              <a:buNone/>
            </a:pPr>
            <a:r>
              <a:rPr lang="en-US" sz="2800" dirty="0">
                <a:solidFill>
                  <a:schemeClr val="tx2"/>
                </a:solidFill>
              </a:rPr>
              <a:t>	- </a:t>
            </a:r>
            <a:r>
              <a:rPr lang="en-US" sz="2800" dirty="0"/>
              <a:t>Skill Deficit </a:t>
            </a:r>
          </a:p>
          <a:p>
            <a:pPr>
              <a:buNone/>
            </a:pPr>
            <a:r>
              <a:rPr lang="en-US" sz="2800" dirty="0"/>
              <a:t>	- Performance Deficit </a:t>
            </a:r>
          </a:p>
          <a:p>
            <a:pPr>
              <a:buNone/>
            </a:pPr>
            <a:r>
              <a:rPr lang="en-US" sz="2800" dirty="0"/>
              <a:t>	- Perception Deficit </a:t>
            </a:r>
          </a:p>
          <a:p>
            <a:pPr marL="114300" indent="0">
              <a:buNone/>
            </a:pPr>
            <a:r>
              <a:rPr lang="en-US" sz="2800" b="1" dirty="0">
                <a:solidFill>
                  <a:srgbClr val="494638"/>
                </a:solidFill>
              </a:rPr>
              <a:t>“Won’t Do”</a:t>
            </a:r>
          </a:p>
          <a:p>
            <a:pPr>
              <a:buNone/>
            </a:pPr>
            <a:r>
              <a:rPr lang="en-US" sz="2800" dirty="0"/>
              <a:t>	- Function of Behavior</a:t>
            </a:r>
          </a:p>
        </p:txBody>
      </p:sp>
      <p:sp>
        <p:nvSpPr>
          <p:cNvPr id="2" name="Title 1"/>
          <p:cNvSpPr>
            <a:spLocks noGrp="1"/>
          </p:cNvSpPr>
          <p:nvPr>
            <p:ph type="title"/>
          </p:nvPr>
        </p:nvSpPr>
        <p:spPr/>
        <p:txBody>
          <a:bodyPr/>
          <a:lstStyle/>
          <a:p>
            <a:r>
              <a:rPr lang="en-US" dirty="0"/>
              <a:t>“Can’t Do versus Won’t Do”</a:t>
            </a:r>
          </a:p>
        </p:txBody>
      </p:sp>
      <p:pic>
        <p:nvPicPr>
          <p:cNvPr id="5" name="Picture 4" descr="Screen Shot 2014-10-07 at 9.16.01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2965" y="4835131"/>
            <a:ext cx="2820670" cy="1767439"/>
          </a:xfrm>
          <a:prstGeom prst="rect">
            <a:avLst/>
          </a:prstGeom>
        </p:spPr>
      </p:pic>
      <p:pic>
        <p:nvPicPr>
          <p:cNvPr id="6" name="Picture 5"/>
          <p:cNvPicPr>
            <a:picLocks noChangeAspect="1"/>
          </p:cNvPicPr>
          <p:nvPr/>
        </p:nvPicPr>
        <p:blipFill>
          <a:blip r:embed="rId3"/>
          <a:stretch>
            <a:fillRect/>
          </a:stretch>
        </p:blipFill>
        <p:spPr>
          <a:xfrm>
            <a:off x="6725920" y="2549280"/>
            <a:ext cx="1808480" cy="2717661"/>
          </a:xfrm>
          <a:prstGeom prst="rect">
            <a:avLst/>
          </a:prstGeom>
        </p:spPr>
      </p:pic>
      <p:sp>
        <p:nvSpPr>
          <p:cNvPr id="4" name="Footer Placeholder 3">
            <a:extLst>
              <a:ext uri="{FF2B5EF4-FFF2-40B4-BE49-F238E27FC236}">
                <a16:creationId xmlns:a16="http://schemas.microsoft.com/office/drawing/2014/main" id="{3CB261D4-E7AA-6D42-82FA-FB409F12CBC4}"/>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22785632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err="1"/>
              <a:t>TargetedSocial</a:t>
            </a:r>
            <a:r>
              <a:rPr lang="en-US" sz="2400" b="1" dirty="0"/>
              <a:t> Skills Groups/Instruction </a:t>
            </a:r>
          </a:p>
          <a:p>
            <a:pPr lvl="1"/>
            <a:r>
              <a:rPr lang="en-US" sz="2400" dirty="0"/>
              <a:t>Assertion Skills, Anger Management, Friendship Skills, Empathy Skills, Communication, Problem-solving, Self-Calming, </a:t>
            </a:r>
          </a:p>
          <a:p>
            <a:r>
              <a:rPr lang="en-US" sz="2400" b="1" dirty="0"/>
              <a:t>Executive Function Skills Groups</a:t>
            </a:r>
          </a:p>
          <a:p>
            <a:pPr lvl="1"/>
            <a:r>
              <a:rPr lang="en-US" sz="2400" dirty="0"/>
              <a:t>Organization Skills, Emotional Control, Time Management, Learning &amp; Memory Strategies</a:t>
            </a:r>
          </a:p>
          <a:p>
            <a:r>
              <a:rPr lang="en-US" sz="2400" b="1" dirty="0"/>
              <a:t>Academic Skills Groups</a:t>
            </a:r>
          </a:p>
          <a:p>
            <a:pPr lvl="1"/>
            <a:r>
              <a:rPr lang="en-US" sz="2400" dirty="0"/>
              <a:t>Context Reading Skills, Math Skills, Writing Supports</a:t>
            </a:r>
          </a:p>
          <a:p>
            <a:pPr marL="411480" lvl="1" indent="0">
              <a:buNone/>
            </a:pPr>
            <a:r>
              <a:rPr lang="en-US" sz="2400" dirty="0"/>
              <a:t>Study Skills</a:t>
            </a:r>
          </a:p>
        </p:txBody>
      </p:sp>
      <p:sp>
        <p:nvSpPr>
          <p:cNvPr id="2" name="Title 1"/>
          <p:cNvSpPr>
            <a:spLocks noGrp="1"/>
          </p:cNvSpPr>
          <p:nvPr>
            <p:ph type="title"/>
          </p:nvPr>
        </p:nvSpPr>
        <p:spPr/>
        <p:txBody>
          <a:bodyPr/>
          <a:lstStyle/>
          <a:p>
            <a:r>
              <a:rPr lang="en-US" dirty="0"/>
              <a:t>Skill Building &amp; Practice</a:t>
            </a:r>
          </a:p>
        </p:txBody>
      </p:sp>
      <p:sp>
        <p:nvSpPr>
          <p:cNvPr id="4" name="Footer Placeholder 3">
            <a:extLst>
              <a:ext uri="{FF2B5EF4-FFF2-40B4-BE49-F238E27FC236}">
                <a16:creationId xmlns:a16="http://schemas.microsoft.com/office/drawing/2014/main" id="{830C8868-17FB-F746-A9C6-57E792FDE8F6}"/>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1678940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Knowing Function of Behavior to Determine Intervention</a:t>
            </a:r>
          </a:p>
        </p:txBody>
      </p:sp>
      <p:pic>
        <p:nvPicPr>
          <p:cNvPr id="3" name="Picture 2"/>
          <p:cNvPicPr>
            <a:picLocks noChangeAspect="1"/>
          </p:cNvPicPr>
          <p:nvPr/>
        </p:nvPicPr>
        <p:blipFill>
          <a:blip r:embed="rId2"/>
          <a:stretch>
            <a:fillRect/>
          </a:stretch>
        </p:blipFill>
        <p:spPr>
          <a:xfrm>
            <a:off x="1127464" y="2133600"/>
            <a:ext cx="3429000" cy="2362200"/>
          </a:xfrm>
          <a:prstGeom prst="rect">
            <a:avLst/>
          </a:prstGeom>
        </p:spPr>
      </p:pic>
      <p:pic>
        <p:nvPicPr>
          <p:cNvPr id="4" name="Picture 3"/>
          <p:cNvPicPr>
            <a:picLocks noChangeAspect="1"/>
          </p:cNvPicPr>
          <p:nvPr/>
        </p:nvPicPr>
        <p:blipFill>
          <a:blip r:embed="rId3"/>
          <a:stretch>
            <a:fillRect/>
          </a:stretch>
        </p:blipFill>
        <p:spPr>
          <a:xfrm>
            <a:off x="4807924" y="3902711"/>
            <a:ext cx="3530600" cy="2298700"/>
          </a:xfrm>
          <a:prstGeom prst="rect">
            <a:avLst/>
          </a:prstGeom>
        </p:spPr>
      </p:pic>
      <p:sp>
        <p:nvSpPr>
          <p:cNvPr id="5" name="Footer Placeholder 4">
            <a:extLst>
              <a:ext uri="{FF2B5EF4-FFF2-40B4-BE49-F238E27FC236}">
                <a16:creationId xmlns:a16="http://schemas.microsoft.com/office/drawing/2014/main" id="{115E41FF-18BB-DA45-947C-E1E68AF6B5B1}"/>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204369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0"/>
            <a:ext cx="7882341" cy="1570483"/>
          </a:xfrm>
        </p:spPr>
        <p:txBody>
          <a:bodyPr/>
          <a:lstStyle/>
          <a:p>
            <a:pPr algn="ctr"/>
            <a:r>
              <a:rPr lang="en-US" dirty="0"/>
              <a:t>PBIS/MTSS-B  In Everett Public Schools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9168" y="1748790"/>
            <a:ext cx="6365664" cy="4880610"/>
          </a:xfrm>
        </p:spPr>
      </p:pic>
      <p:sp>
        <p:nvSpPr>
          <p:cNvPr id="6" name="Footer Placeholder 5">
            <a:extLst>
              <a:ext uri="{FF2B5EF4-FFF2-40B4-BE49-F238E27FC236}">
                <a16:creationId xmlns:a16="http://schemas.microsoft.com/office/drawing/2014/main" id="{CC25FFA7-16E3-FD4E-BAF5-B37F04297BD1}"/>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5418815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idx="1"/>
          </p:nvPr>
        </p:nvSpPr>
        <p:spPr/>
        <p:txBody>
          <a:bodyPr>
            <a:normAutofit fontScale="77500" lnSpcReduction="20000"/>
          </a:bodyPr>
          <a:lstStyle/>
          <a:p>
            <a:pPr>
              <a:buFontTx/>
              <a:buNone/>
            </a:pPr>
            <a:r>
              <a:rPr lang="en-US" altLang="en-US" sz="2800" dirty="0"/>
              <a:t>Humans repeat behavior because in some way it meets a deep need. </a:t>
            </a:r>
          </a:p>
          <a:p>
            <a:pPr>
              <a:buFontTx/>
              <a:buNone/>
            </a:pPr>
            <a:r>
              <a:rPr lang="en-US" altLang="en-US" sz="2800" dirty="0"/>
              <a:t>To </a:t>
            </a:r>
            <a:r>
              <a:rPr lang="en-US" altLang="en-US" sz="2800" dirty="0">
                <a:solidFill>
                  <a:srgbClr val="00B050"/>
                </a:solidFill>
              </a:rPr>
              <a:t>OBTAIN or GET </a:t>
            </a:r>
            <a:r>
              <a:rPr lang="en-US" altLang="en-US" sz="2800" dirty="0"/>
              <a:t>something we want: </a:t>
            </a:r>
            <a:r>
              <a:rPr lang="en-US" altLang="en-US" sz="2800" u="sng" dirty="0"/>
              <a:t>Attention</a:t>
            </a:r>
            <a:r>
              <a:rPr lang="en-US" altLang="en-US" sz="2800" dirty="0"/>
              <a:t> (positive or negative) from peers and/or adults, sensory input or things like money, toys, stuff</a:t>
            </a:r>
          </a:p>
          <a:p>
            <a:pPr>
              <a:buFontTx/>
              <a:buNone/>
            </a:pPr>
            <a:endParaRPr lang="en-US" altLang="en-US" sz="2800" dirty="0"/>
          </a:p>
          <a:p>
            <a:pPr>
              <a:buFontTx/>
              <a:buNone/>
            </a:pPr>
            <a:r>
              <a:rPr lang="en-US" altLang="en-US" sz="2800" dirty="0"/>
              <a:t>To </a:t>
            </a:r>
            <a:r>
              <a:rPr lang="en-US" altLang="en-US" sz="2800" dirty="0">
                <a:solidFill>
                  <a:srgbClr val="FF0000"/>
                </a:solidFill>
              </a:rPr>
              <a:t>AVOID</a:t>
            </a:r>
            <a:r>
              <a:rPr lang="en-US" altLang="en-US" sz="2800" dirty="0"/>
              <a:t> or </a:t>
            </a:r>
            <a:r>
              <a:rPr lang="en-US" altLang="en-US" sz="2800" dirty="0">
                <a:solidFill>
                  <a:srgbClr val="FF0000"/>
                </a:solidFill>
              </a:rPr>
              <a:t>Delay</a:t>
            </a:r>
            <a:r>
              <a:rPr lang="en-US" altLang="en-US" sz="2800" dirty="0"/>
              <a:t> something we don’t want: </a:t>
            </a:r>
            <a:r>
              <a:rPr lang="en-US" altLang="en-US" sz="2800" u="sng" dirty="0"/>
              <a:t>Attention</a:t>
            </a:r>
            <a:r>
              <a:rPr lang="en-US" altLang="en-US" sz="2800" dirty="0"/>
              <a:t> (positive or negative) from peers and/or adults, sensory input, </a:t>
            </a:r>
            <a:r>
              <a:rPr lang="en-US" altLang="en-US" sz="2800" u="sng" dirty="0"/>
              <a:t>Tasks</a:t>
            </a:r>
            <a:r>
              <a:rPr lang="en-US" altLang="en-US" sz="2800" dirty="0"/>
              <a:t> or other activities that we don’t like.</a:t>
            </a:r>
          </a:p>
          <a:p>
            <a:pPr algn="ctr">
              <a:lnSpc>
                <a:spcPct val="90000"/>
              </a:lnSpc>
              <a:spcBef>
                <a:spcPct val="20000"/>
              </a:spcBef>
              <a:buClr>
                <a:schemeClr val="tx2"/>
              </a:buClr>
              <a:buSzPct val="70000"/>
              <a:buFont typeface="Wingdings" charset="2"/>
              <a:buNone/>
            </a:pPr>
            <a:endParaRPr lang="en-US" sz="2800" dirty="0"/>
          </a:p>
          <a:p>
            <a:pPr algn="ctr">
              <a:lnSpc>
                <a:spcPct val="90000"/>
              </a:lnSpc>
              <a:spcBef>
                <a:spcPct val="20000"/>
              </a:spcBef>
              <a:buClr>
                <a:schemeClr val="tx2"/>
              </a:buClr>
              <a:buSzPct val="70000"/>
              <a:buFont typeface="Wingdings" charset="2"/>
              <a:buNone/>
            </a:pPr>
            <a:endParaRPr lang="en-US" sz="2800" dirty="0"/>
          </a:p>
          <a:p>
            <a:pPr algn="ctr">
              <a:lnSpc>
                <a:spcPct val="90000"/>
              </a:lnSpc>
              <a:spcBef>
                <a:spcPct val="20000"/>
              </a:spcBef>
              <a:buClr>
                <a:schemeClr val="tx2"/>
              </a:buClr>
              <a:buSzPct val="70000"/>
              <a:buFont typeface="Wingdings" charset="2"/>
              <a:buNone/>
            </a:pPr>
            <a:r>
              <a:rPr lang="en-US" sz="2800" dirty="0"/>
              <a:t>Research has shown that the more often a behavior meets it’s function for a person, the more often it will occur.</a:t>
            </a:r>
          </a:p>
          <a:p>
            <a:pPr algn="ctr">
              <a:lnSpc>
                <a:spcPct val="90000"/>
              </a:lnSpc>
              <a:spcBef>
                <a:spcPct val="20000"/>
              </a:spcBef>
              <a:buClr>
                <a:schemeClr val="tx2"/>
              </a:buClr>
              <a:buSzPct val="70000"/>
              <a:buFont typeface="Wingdings" charset="2"/>
              <a:buNone/>
            </a:pPr>
            <a:r>
              <a:rPr lang="en-US" sz="2800" dirty="0"/>
              <a:t>The longer the pattern has been in place the more time it will take to change it. </a:t>
            </a:r>
          </a:p>
          <a:p>
            <a:pPr>
              <a:buFontTx/>
              <a:buNone/>
            </a:pPr>
            <a:endParaRPr lang="en-US" altLang="en-US" sz="2800" dirty="0"/>
          </a:p>
        </p:txBody>
      </p:sp>
      <p:sp>
        <p:nvSpPr>
          <p:cNvPr id="175106" name="Rectangle 2"/>
          <p:cNvSpPr>
            <a:spLocks noGrp="1" noChangeArrowheads="1"/>
          </p:cNvSpPr>
          <p:nvPr>
            <p:ph type="title"/>
          </p:nvPr>
        </p:nvSpPr>
        <p:spPr/>
        <p:txBody>
          <a:bodyPr/>
          <a:lstStyle/>
          <a:p>
            <a:r>
              <a:rPr lang="en-US" altLang="en-US" dirty="0"/>
              <a:t>What is Function Anyway?</a:t>
            </a:r>
          </a:p>
        </p:txBody>
      </p:sp>
      <p:sp>
        <p:nvSpPr>
          <p:cNvPr id="2" name="Footer Placeholder 1">
            <a:extLst>
              <a:ext uri="{FF2B5EF4-FFF2-40B4-BE49-F238E27FC236}">
                <a16:creationId xmlns:a16="http://schemas.microsoft.com/office/drawing/2014/main" id="{BB407C38-7EB1-A142-9644-62D376DD5AFA}"/>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9338272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Functions of behavior</a:t>
            </a:r>
          </a:p>
        </p:txBody>
      </p:sp>
      <p:sp>
        <p:nvSpPr>
          <p:cNvPr id="2050" name="Rectangle 3"/>
          <p:cNvSpPr>
            <a:spLocks noChangeArrowheads="1"/>
          </p:cNvSpPr>
          <p:nvPr/>
        </p:nvSpPr>
        <p:spPr bwMode="auto">
          <a:xfrm>
            <a:off x="0" y="1110735"/>
            <a:ext cx="1846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cs typeface="Arial" charset="0"/>
            </a:endParaRPr>
          </a:p>
        </p:txBody>
      </p:sp>
      <p:graphicFrame>
        <p:nvGraphicFramePr>
          <p:cNvPr id="2051" name="Object 4"/>
          <p:cNvGraphicFramePr>
            <a:graphicFrameLocks noChangeAspect="1"/>
          </p:cNvGraphicFramePr>
          <p:nvPr>
            <p:extLst>
              <p:ext uri="{D42A27DB-BD31-4B8C-83A1-F6EECF244321}">
                <p14:modId xmlns:p14="http://schemas.microsoft.com/office/powerpoint/2010/main" val="937668463"/>
              </p:ext>
            </p:extLst>
          </p:nvPr>
        </p:nvGraphicFramePr>
        <p:xfrm>
          <a:off x="1981200" y="1441799"/>
          <a:ext cx="5029200" cy="5113340"/>
        </p:xfrm>
        <a:graphic>
          <a:graphicData uri="http://schemas.openxmlformats.org/presentationml/2006/ole">
            <mc:AlternateContent xmlns:mc="http://schemas.openxmlformats.org/markup-compatibility/2006">
              <mc:Choice xmlns:v="urn:schemas-microsoft-com:vml" Requires="v">
                <p:oleObj spid="_x0000_s1077" name="Visio" r:id="rId4" imgW="3263900" imgH="3619500" progId="">
                  <p:embed/>
                </p:oleObj>
              </mc:Choice>
              <mc:Fallback>
                <p:oleObj name="Visio" r:id="rId4" imgW="3263900" imgH="36195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441799"/>
                        <a:ext cx="5029200" cy="5113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055" name="Text Box 8"/>
          <p:cNvSpPr txBox="1">
            <a:spLocks noChangeArrowheads="1"/>
          </p:cNvSpPr>
          <p:nvPr/>
        </p:nvSpPr>
        <p:spPr bwMode="auto">
          <a:xfrm>
            <a:off x="184672" y="6247362"/>
            <a:ext cx="263038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dirty="0"/>
              <a:t>Horner &amp; </a:t>
            </a:r>
            <a:r>
              <a:rPr lang="en-US" sz="1400" dirty="0" err="1"/>
              <a:t>Sugai</a:t>
            </a:r>
            <a:r>
              <a:rPr lang="en-US" sz="1400" dirty="0"/>
              <a:t> at </a:t>
            </a:r>
            <a:r>
              <a:rPr lang="en-US" sz="1400" dirty="0" err="1"/>
              <a:t>www.pbis.org</a:t>
            </a:r>
            <a:endParaRPr lang="en-US" sz="1400" dirty="0"/>
          </a:p>
        </p:txBody>
      </p:sp>
      <p:sp>
        <p:nvSpPr>
          <p:cNvPr id="2" name="TextBox 1"/>
          <p:cNvSpPr txBox="1"/>
          <p:nvPr/>
        </p:nvSpPr>
        <p:spPr>
          <a:xfrm>
            <a:off x="6887051" y="6075632"/>
            <a:ext cx="1875209" cy="369332"/>
          </a:xfrm>
          <a:prstGeom prst="rect">
            <a:avLst/>
          </a:prstGeom>
          <a:noFill/>
        </p:spPr>
        <p:txBody>
          <a:bodyPr wrap="square" rtlCol="0">
            <a:spAutoFit/>
          </a:bodyPr>
          <a:lstStyle/>
          <a:p>
            <a:r>
              <a:rPr lang="en-US" dirty="0">
                <a:hlinkClick r:id="rId6"/>
              </a:rPr>
              <a:t>Example</a:t>
            </a:r>
            <a:endParaRPr lang="en-US" dirty="0"/>
          </a:p>
        </p:txBody>
      </p:sp>
      <p:sp>
        <p:nvSpPr>
          <p:cNvPr id="3" name="Footer Placeholder 2">
            <a:extLst>
              <a:ext uri="{FF2B5EF4-FFF2-40B4-BE49-F238E27FC236}">
                <a16:creationId xmlns:a16="http://schemas.microsoft.com/office/drawing/2014/main" id="{8D2F31F6-3AC0-F44E-8448-FC8137F4FC5A}"/>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92339262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96081264"/>
              </p:ext>
            </p:extLst>
          </p:nvPr>
        </p:nvGraphicFramePr>
        <p:xfrm>
          <a:off x="228605" y="1504897"/>
          <a:ext cx="7592117" cy="4997253"/>
        </p:xfrm>
        <a:graphic>
          <a:graphicData uri="http://schemas.openxmlformats.org/drawingml/2006/table">
            <a:tbl>
              <a:tblPr firstRow="1" bandRow="1">
                <a:tableStyleId>{5C22544A-7EE6-4342-B048-85BDC9FD1C3A}</a:tableStyleId>
              </a:tblPr>
              <a:tblGrid>
                <a:gridCol w="2557945">
                  <a:extLst>
                    <a:ext uri="{9D8B030D-6E8A-4147-A177-3AD203B41FA5}">
                      <a16:colId xmlns:a16="http://schemas.microsoft.com/office/drawing/2014/main" val="20000"/>
                    </a:ext>
                  </a:extLst>
                </a:gridCol>
                <a:gridCol w="2214596">
                  <a:extLst>
                    <a:ext uri="{9D8B030D-6E8A-4147-A177-3AD203B41FA5}">
                      <a16:colId xmlns:a16="http://schemas.microsoft.com/office/drawing/2014/main" val="20001"/>
                    </a:ext>
                  </a:extLst>
                </a:gridCol>
                <a:gridCol w="2819576">
                  <a:extLst>
                    <a:ext uri="{9D8B030D-6E8A-4147-A177-3AD203B41FA5}">
                      <a16:colId xmlns:a16="http://schemas.microsoft.com/office/drawing/2014/main" val="20002"/>
                    </a:ext>
                  </a:extLst>
                </a:gridCol>
              </a:tblGrid>
              <a:tr h="349856">
                <a:tc>
                  <a:txBody>
                    <a:bodyPr/>
                    <a:lstStyle/>
                    <a:p>
                      <a:pPr marL="0" marR="0">
                        <a:lnSpc>
                          <a:spcPct val="107000"/>
                        </a:lnSpc>
                        <a:spcBef>
                          <a:spcPts val="0"/>
                        </a:spcBef>
                        <a:spcAft>
                          <a:spcPts val="800"/>
                        </a:spcAft>
                      </a:pPr>
                      <a:r>
                        <a:rPr lang="en-US" sz="1100" dirty="0">
                          <a:effectLst/>
                        </a:rPr>
                        <a:t>Antecedent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tc>
                  <a:txBody>
                    <a:bodyPr/>
                    <a:lstStyle/>
                    <a:p>
                      <a:pPr marL="0" marR="0">
                        <a:lnSpc>
                          <a:spcPct val="107000"/>
                        </a:lnSpc>
                        <a:spcBef>
                          <a:spcPts val="0"/>
                        </a:spcBef>
                        <a:spcAft>
                          <a:spcPts val="800"/>
                        </a:spcAft>
                      </a:pPr>
                      <a:r>
                        <a:rPr lang="en-US" sz="1100">
                          <a:effectLst/>
                        </a:rPr>
                        <a:t>Behavior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tc>
                  <a:txBody>
                    <a:bodyPr/>
                    <a:lstStyle/>
                    <a:p>
                      <a:pPr marL="0" marR="0">
                        <a:lnSpc>
                          <a:spcPct val="107000"/>
                        </a:lnSpc>
                        <a:spcBef>
                          <a:spcPts val="0"/>
                        </a:spcBef>
                        <a:spcAft>
                          <a:spcPts val="800"/>
                        </a:spcAft>
                      </a:pPr>
                      <a:r>
                        <a:rPr lang="en-US" sz="1100" dirty="0">
                          <a:effectLst/>
                        </a:rPr>
                        <a:t>Consequence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extLst>
                  <a:ext uri="{0D108BD9-81ED-4DB2-BD59-A6C34878D82A}">
                    <a16:rowId xmlns:a16="http://schemas.microsoft.com/office/drawing/2014/main" val="10000"/>
                  </a:ext>
                </a:extLst>
              </a:tr>
              <a:tr h="874981">
                <a:tc>
                  <a:txBody>
                    <a:bodyPr/>
                    <a:lstStyle/>
                    <a:p>
                      <a:pPr marL="0" marR="0">
                        <a:lnSpc>
                          <a:spcPct val="107000"/>
                        </a:lnSpc>
                        <a:spcBef>
                          <a:spcPts val="0"/>
                        </a:spcBef>
                        <a:spcAft>
                          <a:spcPts val="800"/>
                        </a:spcAft>
                      </a:pPr>
                      <a:r>
                        <a:rPr lang="en-US" sz="1500">
                          <a:effectLst/>
                        </a:rPr>
                        <a:t>1. Teacher asks student to complete the assignment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tc>
                  <a:txBody>
                    <a:bodyPr/>
                    <a:lstStyle/>
                    <a:p>
                      <a:pPr marL="0" marR="0">
                        <a:lnSpc>
                          <a:spcPct val="107000"/>
                        </a:lnSpc>
                        <a:spcBef>
                          <a:spcPts val="0"/>
                        </a:spcBef>
                        <a:spcAft>
                          <a:spcPts val="800"/>
                        </a:spcAft>
                      </a:pPr>
                      <a:r>
                        <a:rPr lang="en-US" sz="1500" dirty="0">
                          <a:effectLst/>
                        </a:rPr>
                        <a:t>1. Student rips up paper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tc>
                  <a:txBody>
                    <a:bodyPr/>
                    <a:lstStyle/>
                    <a:p>
                      <a:pPr marL="0" marR="0">
                        <a:lnSpc>
                          <a:spcPct val="107000"/>
                        </a:lnSpc>
                        <a:spcBef>
                          <a:spcPts val="0"/>
                        </a:spcBef>
                        <a:spcAft>
                          <a:spcPts val="800"/>
                        </a:spcAft>
                      </a:pPr>
                      <a:r>
                        <a:rPr lang="en-US" sz="1500">
                          <a:effectLst/>
                        </a:rPr>
                        <a:t>1. Teacher sends student to “Time Out”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extLst>
                  <a:ext uri="{0D108BD9-81ED-4DB2-BD59-A6C34878D82A}">
                    <a16:rowId xmlns:a16="http://schemas.microsoft.com/office/drawing/2014/main" val="10001"/>
                  </a:ext>
                </a:extLst>
              </a:tr>
              <a:tr h="874981">
                <a:tc>
                  <a:txBody>
                    <a:bodyPr/>
                    <a:lstStyle/>
                    <a:p>
                      <a:pPr marL="0" marR="0">
                        <a:lnSpc>
                          <a:spcPct val="107000"/>
                        </a:lnSpc>
                        <a:spcBef>
                          <a:spcPts val="0"/>
                        </a:spcBef>
                        <a:spcAft>
                          <a:spcPts val="800"/>
                        </a:spcAft>
                      </a:pPr>
                      <a:r>
                        <a:rPr lang="en-US" sz="1500">
                          <a:effectLst/>
                        </a:rPr>
                        <a:t>2. Phone rings, parent puts child down to answer the phone.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tc>
                  <a:txBody>
                    <a:bodyPr/>
                    <a:lstStyle/>
                    <a:p>
                      <a:pPr marL="0" marR="0">
                        <a:lnSpc>
                          <a:spcPct val="107000"/>
                        </a:lnSpc>
                        <a:spcBef>
                          <a:spcPts val="0"/>
                        </a:spcBef>
                        <a:spcAft>
                          <a:spcPts val="800"/>
                        </a:spcAft>
                      </a:pPr>
                      <a:r>
                        <a:rPr lang="en-US" sz="1500">
                          <a:effectLst/>
                        </a:rPr>
                        <a:t>2.  Child starts crying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tc>
                  <a:txBody>
                    <a:bodyPr/>
                    <a:lstStyle/>
                    <a:p>
                      <a:pPr marL="0" marR="0">
                        <a:lnSpc>
                          <a:spcPct val="107000"/>
                        </a:lnSpc>
                        <a:spcBef>
                          <a:spcPts val="0"/>
                        </a:spcBef>
                        <a:spcAft>
                          <a:spcPts val="800"/>
                        </a:spcAft>
                      </a:pPr>
                      <a:r>
                        <a:rPr lang="en-US" sz="1500">
                          <a:effectLst/>
                        </a:rPr>
                        <a:t>2. Parent puts phone down, and cradles child saying, “shhhh”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extLst>
                  <a:ext uri="{0D108BD9-81ED-4DB2-BD59-A6C34878D82A}">
                    <a16:rowId xmlns:a16="http://schemas.microsoft.com/office/drawing/2014/main" val="10002"/>
                  </a:ext>
                </a:extLst>
              </a:tr>
              <a:tr h="1011227">
                <a:tc>
                  <a:txBody>
                    <a:bodyPr/>
                    <a:lstStyle/>
                    <a:p>
                      <a:pPr marL="0" marR="0">
                        <a:lnSpc>
                          <a:spcPct val="107000"/>
                        </a:lnSpc>
                        <a:spcBef>
                          <a:spcPts val="0"/>
                        </a:spcBef>
                        <a:spcAft>
                          <a:spcPts val="800"/>
                        </a:spcAft>
                      </a:pPr>
                      <a:r>
                        <a:rPr lang="en-US" sz="1500">
                          <a:effectLst/>
                        </a:rPr>
                        <a:t>3. Teacher tells student he/she has to wait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tc>
                  <a:txBody>
                    <a:bodyPr/>
                    <a:lstStyle/>
                    <a:p>
                      <a:pPr marL="0" marR="0">
                        <a:lnSpc>
                          <a:spcPct val="107000"/>
                        </a:lnSpc>
                        <a:spcBef>
                          <a:spcPts val="0"/>
                        </a:spcBef>
                        <a:spcAft>
                          <a:spcPts val="800"/>
                        </a:spcAft>
                      </a:pPr>
                      <a:r>
                        <a:rPr lang="en-US" sz="1500">
                          <a:effectLst/>
                        </a:rPr>
                        <a:t>3.  Student hits his/her teacher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tc>
                  <a:txBody>
                    <a:bodyPr/>
                    <a:lstStyle/>
                    <a:p>
                      <a:pPr marL="0" marR="0">
                        <a:lnSpc>
                          <a:spcPct val="107000"/>
                        </a:lnSpc>
                        <a:spcBef>
                          <a:spcPts val="0"/>
                        </a:spcBef>
                        <a:spcAft>
                          <a:spcPts val="800"/>
                        </a:spcAft>
                      </a:pPr>
                      <a:r>
                        <a:rPr lang="en-US" sz="1500">
                          <a:effectLst/>
                        </a:rPr>
                        <a:t>3.  Teacher brings student outside classroom and explains hitting is wrong.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extLst>
                  <a:ext uri="{0D108BD9-81ED-4DB2-BD59-A6C34878D82A}">
                    <a16:rowId xmlns:a16="http://schemas.microsoft.com/office/drawing/2014/main" val="10003"/>
                  </a:ext>
                </a:extLst>
              </a:tr>
              <a:tr h="1011227">
                <a:tc>
                  <a:txBody>
                    <a:bodyPr/>
                    <a:lstStyle/>
                    <a:p>
                      <a:pPr marL="0" marR="0">
                        <a:lnSpc>
                          <a:spcPct val="107000"/>
                        </a:lnSpc>
                        <a:spcBef>
                          <a:spcPts val="0"/>
                        </a:spcBef>
                        <a:spcAft>
                          <a:spcPts val="800"/>
                        </a:spcAft>
                      </a:pPr>
                      <a:r>
                        <a:rPr lang="en-US" sz="1500">
                          <a:effectLst/>
                        </a:rPr>
                        <a:t>4.  Teacher walks away from one student to help another.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tc>
                  <a:txBody>
                    <a:bodyPr/>
                    <a:lstStyle/>
                    <a:p>
                      <a:pPr marL="0" marR="0">
                        <a:lnSpc>
                          <a:spcPct val="107000"/>
                        </a:lnSpc>
                        <a:spcBef>
                          <a:spcPts val="0"/>
                        </a:spcBef>
                        <a:spcAft>
                          <a:spcPts val="800"/>
                        </a:spcAft>
                      </a:pPr>
                      <a:r>
                        <a:rPr lang="en-US" sz="1500">
                          <a:effectLst/>
                        </a:rPr>
                        <a:t>4.  Student runs out of the classroom.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tc>
                  <a:txBody>
                    <a:bodyPr/>
                    <a:lstStyle/>
                    <a:p>
                      <a:pPr marL="0" marR="0">
                        <a:lnSpc>
                          <a:spcPct val="107000"/>
                        </a:lnSpc>
                        <a:spcBef>
                          <a:spcPts val="0"/>
                        </a:spcBef>
                        <a:spcAft>
                          <a:spcPts val="800"/>
                        </a:spcAft>
                      </a:pPr>
                      <a:r>
                        <a:rPr lang="en-US" sz="1500" dirty="0">
                          <a:effectLst/>
                        </a:rPr>
                        <a:t>4.  Teacher chases student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extLst>
                  <a:ext uri="{0D108BD9-81ED-4DB2-BD59-A6C34878D82A}">
                    <a16:rowId xmlns:a16="http://schemas.microsoft.com/office/drawing/2014/main" val="10004"/>
                  </a:ext>
                </a:extLst>
              </a:tr>
              <a:tr h="874981">
                <a:tc>
                  <a:txBody>
                    <a:bodyPr/>
                    <a:lstStyle/>
                    <a:p>
                      <a:pPr marL="0" marR="0">
                        <a:lnSpc>
                          <a:spcPct val="107000"/>
                        </a:lnSpc>
                        <a:spcBef>
                          <a:spcPts val="0"/>
                        </a:spcBef>
                        <a:spcAft>
                          <a:spcPts val="800"/>
                        </a:spcAft>
                      </a:pPr>
                      <a:r>
                        <a:rPr lang="en-US" sz="1500" dirty="0">
                          <a:effectLst/>
                        </a:rPr>
                        <a:t>5.  Parent tells child that they can’t have the item he/she requested.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tc>
                  <a:txBody>
                    <a:bodyPr/>
                    <a:lstStyle/>
                    <a:p>
                      <a:pPr marL="0" marR="0">
                        <a:lnSpc>
                          <a:spcPct val="107000"/>
                        </a:lnSpc>
                        <a:spcBef>
                          <a:spcPts val="0"/>
                        </a:spcBef>
                        <a:spcAft>
                          <a:spcPts val="800"/>
                        </a:spcAft>
                      </a:pPr>
                      <a:r>
                        <a:rPr lang="en-US" sz="1500">
                          <a:effectLst/>
                        </a:rPr>
                        <a:t>5.  Child screams and jumps up and down.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tc>
                  <a:txBody>
                    <a:bodyPr/>
                    <a:lstStyle/>
                    <a:p>
                      <a:pPr marL="0" marR="0">
                        <a:lnSpc>
                          <a:spcPct val="107000"/>
                        </a:lnSpc>
                        <a:spcBef>
                          <a:spcPts val="0"/>
                        </a:spcBef>
                        <a:spcAft>
                          <a:spcPts val="800"/>
                        </a:spcAft>
                      </a:pPr>
                      <a:r>
                        <a:rPr lang="en-US" sz="1500" dirty="0">
                          <a:effectLst/>
                        </a:rPr>
                        <a:t>5.  Parent gives the item to calm them down.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5846" marR="85846" marT="42923" marB="42923"/>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pPr eaLnBrk="1" hangingPunct="1">
              <a:defRPr/>
            </a:pPr>
            <a:r>
              <a:rPr lang="en-US" dirty="0"/>
              <a:t>Functions of Behavior</a:t>
            </a:r>
          </a:p>
        </p:txBody>
      </p:sp>
      <p:sp>
        <p:nvSpPr>
          <p:cNvPr id="6" name="TextBox 5"/>
          <p:cNvSpPr txBox="1"/>
          <p:nvPr/>
        </p:nvSpPr>
        <p:spPr>
          <a:xfrm>
            <a:off x="7924800" y="1690696"/>
            <a:ext cx="1066800" cy="4524316"/>
          </a:xfrm>
          <a:prstGeom prst="rect">
            <a:avLst/>
          </a:prstGeom>
          <a:noFill/>
        </p:spPr>
        <p:txBody>
          <a:bodyPr wrap="square" rtlCol="0">
            <a:spAutoFit/>
          </a:bodyPr>
          <a:lstStyle/>
          <a:p>
            <a:r>
              <a:rPr lang="en-US" sz="1600" dirty="0"/>
              <a:t>Escape:</a:t>
            </a:r>
          </a:p>
          <a:p>
            <a:r>
              <a:rPr lang="en-US" sz="1600" dirty="0"/>
              <a:t>Task or activity</a:t>
            </a:r>
          </a:p>
          <a:p>
            <a:endParaRPr lang="en-US" sz="1600" dirty="0"/>
          </a:p>
          <a:p>
            <a:r>
              <a:rPr lang="en-US" sz="1600" dirty="0"/>
              <a:t> Obtain:</a:t>
            </a:r>
          </a:p>
          <a:p>
            <a:r>
              <a:rPr lang="en-US" sz="1600" dirty="0"/>
              <a:t>Attention</a:t>
            </a:r>
          </a:p>
          <a:p>
            <a:endParaRPr lang="en-US" sz="1600" dirty="0"/>
          </a:p>
          <a:p>
            <a:endParaRPr lang="en-US" sz="1600" dirty="0"/>
          </a:p>
          <a:p>
            <a:r>
              <a:rPr lang="en-US" sz="1600" dirty="0"/>
              <a:t>Obtain:</a:t>
            </a:r>
          </a:p>
          <a:p>
            <a:r>
              <a:rPr lang="en-US" sz="1600" dirty="0"/>
              <a:t>Attention</a:t>
            </a:r>
          </a:p>
          <a:p>
            <a:endParaRPr lang="en-US" sz="1600" dirty="0"/>
          </a:p>
          <a:p>
            <a:endParaRPr lang="en-US" sz="1600" dirty="0"/>
          </a:p>
          <a:p>
            <a:r>
              <a:rPr lang="en-US" sz="1600" dirty="0"/>
              <a:t>Obtain:</a:t>
            </a:r>
          </a:p>
          <a:p>
            <a:r>
              <a:rPr lang="en-US" sz="1600" dirty="0"/>
              <a:t>Attention</a:t>
            </a:r>
          </a:p>
          <a:p>
            <a:endParaRPr lang="en-US" sz="1600" dirty="0"/>
          </a:p>
          <a:p>
            <a:endParaRPr lang="en-US" sz="1600" dirty="0"/>
          </a:p>
          <a:p>
            <a:r>
              <a:rPr lang="en-US" sz="1600" dirty="0"/>
              <a:t>Obtain: tangible</a:t>
            </a:r>
          </a:p>
        </p:txBody>
      </p:sp>
      <p:sp>
        <p:nvSpPr>
          <p:cNvPr id="3" name="Footer Placeholder 2">
            <a:extLst>
              <a:ext uri="{FF2B5EF4-FFF2-40B4-BE49-F238E27FC236}">
                <a16:creationId xmlns:a16="http://schemas.microsoft.com/office/drawing/2014/main" id="{B37D6B97-2B66-E64B-B915-821F6556D724}"/>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205812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1201" y="1322779"/>
            <a:ext cx="7708900" cy="5054600"/>
          </a:xfrm>
          <a:prstGeom prst="rect">
            <a:avLst/>
          </a:prstGeom>
        </p:spPr>
      </p:pic>
      <p:sp>
        <p:nvSpPr>
          <p:cNvPr id="5" name="TextBox 4"/>
          <p:cNvSpPr txBox="1"/>
          <p:nvPr/>
        </p:nvSpPr>
        <p:spPr>
          <a:xfrm>
            <a:off x="1" y="6373378"/>
            <a:ext cx="8420100" cy="307777"/>
          </a:xfrm>
          <a:prstGeom prst="rect">
            <a:avLst/>
          </a:prstGeom>
          <a:noFill/>
        </p:spPr>
        <p:txBody>
          <a:bodyPr wrap="square" rtlCol="0">
            <a:spAutoFit/>
          </a:bodyPr>
          <a:lstStyle/>
          <a:p>
            <a:r>
              <a:rPr lang="en-US" sz="1400" dirty="0"/>
              <a:t>http://</a:t>
            </a:r>
            <a:r>
              <a:rPr lang="en-US" sz="1400" dirty="0" err="1"/>
              <a:t>www.pent.ca.gov</a:t>
            </a:r>
            <a:r>
              <a:rPr lang="en-US" sz="1400" dirty="0"/>
              <a:t>/</a:t>
            </a:r>
            <a:r>
              <a:rPr lang="en-US" sz="1400" dirty="0" err="1"/>
              <a:t>dsk</a:t>
            </a:r>
            <a:r>
              <a:rPr lang="en-US" sz="1400" dirty="0"/>
              <a:t>/BIPdeskreference2013.pdf</a:t>
            </a:r>
          </a:p>
        </p:txBody>
      </p:sp>
      <p:sp>
        <p:nvSpPr>
          <p:cNvPr id="2" name="Title 1"/>
          <p:cNvSpPr>
            <a:spLocks noGrp="1"/>
          </p:cNvSpPr>
          <p:nvPr>
            <p:ph type="title"/>
          </p:nvPr>
        </p:nvSpPr>
        <p:spPr/>
        <p:txBody>
          <a:bodyPr/>
          <a:lstStyle/>
          <a:p>
            <a:r>
              <a:rPr lang="en-US" dirty="0"/>
              <a:t>What About Control &amp; Vengeance?</a:t>
            </a:r>
          </a:p>
        </p:txBody>
      </p:sp>
      <p:sp>
        <p:nvSpPr>
          <p:cNvPr id="3" name="Footer Placeholder 2">
            <a:extLst>
              <a:ext uri="{FF2B5EF4-FFF2-40B4-BE49-F238E27FC236}">
                <a16:creationId xmlns:a16="http://schemas.microsoft.com/office/drawing/2014/main" id="{9470D958-ABDB-D549-B3E7-B03F0E2E4638}"/>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12699572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
            <a:ext cx="7086600" cy="6819900"/>
          </a:xfrm>
          <a:prstGeom prst="rect">
            <a:avLst/>
          </a:prstGeom>
          <a:noFill/>
          <a:ln w="9525">
            <a:noFill/>
            <a:miter lim="800000"/>
            <a:headEnd/>
            <a:tailEnd/>
          </a:ln>
        </p:spPr>
      </p:pic>
      <p:sp>
        <p:nvSpPr>
          <p:cNvPr id="13317" name="Text Box 5"/>
          <p:cNvSpPr txBox="1">
            <a:spLocks noChangeArrowheads="1"/>
          </p:cNvSpPr>
          <p:nvPr/>
        </p:nvSpPr>
        <p:spPr bwMode="auto">
          <a:xfrm rot="5400000">
            <a:off x="4344198" y="2706520"/>
            <a:ext cx="6859588" cy="14465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400" b="1"/>
              <a:t>Function of Behavior</a:t>
            </a:r>
            <a:br>
              <a:rPr lang="en-US" sz="4400" b="1"/>
            </a:br>
            <a:endParaRPr lang="en-US" sz="4400"/>
          </a:p>
        </p:txBody>
      </p:sp>
      <p:sp>
        <p:nvSpPr>
          <p:cNvPr id="2" name="Footer Placeholder 1">
            <a:extLst>
              <a:ext uri="{FF2B5EF4-FFF2-40B4-BE49-F238E27FC236}">
                <a16:creationId xmlns:a16="http://schemas.microsoft.com/office/drawing/2014/main" id="{12C1F724-0CB2-B042-B557-5A01695996C4}"/>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9821938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p:txBody>
          <a:bodyPr>
            <a:normAutofit fontScale="92500" lnSpcReduction="10000"/>
          </a:bodyPr>
          <a:lstStyle/>
          <a:p>
            <a:pPr eaLnBrk="1" hangingPunct="1"/>
            <a:r>
              <a:rPr lang="ja-JP" altLang="en-US" sz="2800" dirty="0">
                <a:latin typeface="Franklin Gothic Medium"/>
                <a:ea typeface="ＭＳ Ｐゴシック" charset="0"/>
                <a:cs typeface="Franklin Gothic Medium"/>
              </a:rPr>
              <a:t>“</a:t>
            </a:r>
            <a:r>
              <a:rPr lang="en-US" sz="2800" dirty="0">
                <a:latin typeface="Franklin Gothic Medium"/>
                <a:ea typeface="ＭＳ Ｐゴシック" charset="0"/>
                <a:cs typeface="Franklin Gothic Medium"/>
              </a:rPr>
              <a:t>Problem Behaviors</a:t>
            </a:r>
            <a:r>
              <a:rPr lang="ja-JP" altLang="en-US" sz="2800" dirty="0">
                <a:latin typeface="Franklin Gothic Medium"/>
                <a:ea typeface="ＭＳ Ｐゴシック" charset="0"/>
                <a:cs typeface="Franklin Gothic Medium"/>
              </a:rPr>
              <a:t>”</a:t>
            </a:r>
            <a:r>
              <a:rPr lang="en-US" sz="2800" dirty="0">
                <a:latin typeface="Franklin Gothic Medium"/>
                <a:ea typeface="ＭＳ Ｐゴシック" charset="0"/>
                <a:cs typeface="Franklin Gothic Medium"/>
              </a:rPr>
              <a:t> are functional skills for students (even survival skills)</a:t>
            </a:r>
          </a:p>
          <a:p>
            <a:pPr eaLnBrk="1" hangingPunct="1"/>
            <a:r>
              <a:rPr lang="en-US" sz="2800" dirty="0">
                <a:latin typeface="Franklin Gothic Medium"/>
                <a:ea typeface="ＭＳ Ｐゴシック" charset="0"/>
                <a:cs typeface="Franklin Gothic Medium"/>
              </a:rPr>
              <a:t>Interventions must consider the </a:t>
            </a:r>
            <a:r>
              <a:rPr lang="en-US" sz="2800" u="sng" dirty="0">
                <a:latin typeface="Franklin Gothic Medium"/>
                <a:ea typeface="ＭＳ Ｐゴシック" charset="0"/>
                <a:cs typeface="Franklin Gothic Medium"/>
              </a:rPr>
              <a:t>purpose</a:t>
            </a:r>
            <a:r>
              <a:rPr lang="en-US" sz="2800" dirty="0">
                <a:latin typeface="Franklin Gothic Medium"/>
                <a:ea typeface="ＭＳ Ｐゴシック" charset="0"/>
                <a:cs typeface="Franklin Gothic Medium"/>
              </a:rPr>
              <a:t> of behavior (from student</a:t>
            </a:r>
            <a:r>
              <a:rPr lang="ja-JP" altLang="en-US" sz="2800" dirty="0">
                <a:latin typeface="Franklin Gothic Medium"/>
                <a:ea typeface="ＭＳ Ｐゴシック" charset="0"/>
                <a:cs typeface="Franklin Gothic Medium"/>
              </a:rPr>
              <a:t>’</a:t>
            </a:r>
            <a:r>
              <a:rPr lang="en-US" sz="2800" dirty="0">
                <a:latin typeface="Franklin Gothic Medium"/>
                <a:ea typeface="ＭＳ Ｐゴシック" charset="0"/>
                <a:cs typeface="Franklin Gothic Medium"/>
              </a:rPr>
              <a:t>s perspective) and address the same need as efficiently and effectively as the behavior you want to change.</a:t>
            </a:r>
          </a:p>
          <a:p>
            <a:pPr eaLnBrk="1" hangingPunct="1"/>
            <a:r>
              <a:rPr lang="en-US" sz="2800" dirty="0">
                <a:latin typeface="Franklin Gothic Medium"/>
                <a:ea typeface="ＭＳ Ｐゴシック" charset="0"/>
                <a:cs typeface="Franklin Gothic Medium"/>
              </a:rPr>
              <a:t>The same surface behavior (e.g. calling out in class) can serve different functions </a:t>
            </a:r>
          </a:p>
          <a:p>
            <a:pPr eaLnBrk="1" hangingPunct="1"/>
            <a:r>
              <a:rPr lang="en-US" sz="2800" dirty="0">
                <a:latin typeface="Franklin Gothic Medium"/>
                <a:ea typeface="ＭＳ Ｐゴシック" charset="0"/>
                <a:cs typeface="Franklin Gothic Medium"/>
              </a:rPr>
              <a:t>Seek a </a:t>
            </a:r>
            <a:r>
              <a:rPr lang="en-US" sz="2800" u="sng" dirty="0">
                <a:latin typeface="Franklin Gothic Medium"/>
                <a:ea typeface="ＭＳ Ｐゴシック" charset="0"/>
                <a:cs typeface="Franklin Gothic Medium"/>
              </a:rPr>
              <a:t>match</a:t>
            </a:r>
            <a:r>
              <a:rPr lang="en-US" sz="2800" dirty="0">
                <a:latin typeface="Franklin Gothic Medium"/>
                <a:ea typeface="ＭＳ Ｐゴシック" charset="0"/>
                <a:cs typeface="Franklin Gothic Medium"/>
              </a:rPr>
              <a:t> from school’s  intervention menu for the functional needs of each individual student </a:t>
            </a:r>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We </a:t>
            </a:r>
            <a:r>
              <a:rPr lang="en-US" dirty="0"/>
              <a:t>Also Have To </a:t>
            </a:r>
            <a:r>
              <a:rPr lang="en-US" dirty="0">
                <a:ea typeface="+mj-ea"/>
                <a:cs typeface="+mj-cs"/>
              </a:rPr>
              <a:t>Think Functionally When Choosing Interventions</a:t>
            </a:r>
          </a:p>
        </p:txBody>
      </p:sp>
      <p:sp>
        <p:nvSpPr>
          <p:cNvPr id="3" name="Footer Placeholder 2">
            <a:extLst>
              <a:ext uri="{FF2B5EF4-FFF2-40B4-BE49-F238E27FC236}">
                <a16:creationId xmlns:a16="http://schemas.microsoft.com/office/drawing/2014/main" id="{C7811B55-0F0E-0147-8764-9812808AAEFA}"/>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0824796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7E47E03-61CE-4941-87F0-63988772DB94}"/>
              </a:ext>
            </a:extLst>
          </p:cNvPr>
          <p:cNvGraphicFramePr>
            <a:graphicFrameLocks noGrp="1"/>
          </p:cNvGraphicFramePr>
          <p:nvPr>
            <p:extLst>
              <p:ext uri="{D42A27DB-BD31-4B8C-83A1-F6EECF244321}">
                <p14:modId xmlns:p14="http://schemas.microsoft.com/office/powerpoint/2010/main" val="4276143527"/>
              </p:ext>
            </p:extLst>
          </p:nvPr>
        </p:nvGraphicFramePr>
        <p:xfrm>
          <a:off x="659566" y="854439"/>
          <a:ext cx="7587844" cy="5732026"/>
        </p:xfrm>
        <a:graphic>
          <a:graphicData uri="http://schemas.openxmlformats.org/drawingml/2006/table">
            <a:tbl>
              <a:tblPr firstRow="1" bandRow="1">
                <a:tableStyleId>{5C22544A-7EE6-4342-B048-85BDC9FD1C3A}</a:tableStyleId>
              </a:tblPr>
              <a:tblGrid>
                <a:gridCol w="1589747">
                  <a:extLst>
                    <a:ext uri="{9D8B030D-6E8A-4147-A177-3AD203B41FA5}">
                      <a16:colId xmlns:a16="http://schemas.microsoft.com/office/drawing/2014/main" val="3824993367"/>
                    </a:ext>
                  </a:extLst>
                </a:gridCol>
                <a:gridCol w="2116877">
                  <a:extLst>
                    <a:ext uri="{9D8B030D-6E8A-4147-A177-3AD203B41FA5}">
                      <a16:colId xmlns:a16="http://schemas.microsoft.com/office/drawing/2014/main" val="3055126002"/>
                    </a:ext>
                  </a:extLst>
                </a:gridCol>
                <a:gridCol w="2022264">
                  <a:extLst>
                    <a:ext uri="{9D8B030D-6E8A-4147-A177-3AD203B41FA5}">
                      <a16:colId xmlns:a16="http://schemas.microsoft.com/office/drawing/2014/main" val="2717329974"/>
                    </a:ext>
                  </a:extLst>
                </a:gridCol>
                <a:gridCol w="1858956">
                  <a:extLst>
                    <a:ext uri="{9D8B030D-6E8A-4147-A177-3AD203B41FA5}">
                      <a16:colId xmlns:a16="http://schemas.microsoft.com/office/drawing/2014/main" val="914951783"/>
                    </a:ext>
                  </a:extLst>
                </a:gridCol>
              </a:tblGrid>
              <a:tr h="527363">
                <a:tc>
                  <a:txBody>
                    <a:bodyPr/>
                    <a:lstStyle/>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Expectations</a:t>
                      </a:r>
                    </a:p>
                  </a:txBody>
                  <a:tcPr/>
                </a:tc>
                <a:tc>
                  <a:txBody>
                    <a:bodyPr/>
                    <a:lstStyle/>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All Settings</a:t>
                      </a:r>
                    </a:p>
                  </a:txBody>
                  <a:tcPr/>
                </a:tc>
                <a:tc>
                  <a:txBody>
                    <a:bodyPr/>
                    <a:lstStyle/>
                    <a:p>
                      <a:pPr marL="0" marR="0" algn="l" eaLnBrk="0" hangingPunct="0">
                        <a:spcBef>
                          <a:spcPts val="0"/>
                        </a:spcBef>
                        <a:spcAft>
                          <a:spcPts val="0"/>
                        </a:spcAft>
                      </a:pPr>
                      <a:r>
                        <a:rPr lang="en-US" sz="1600" dirty="0">
                          <a:effectLst/>
                        </a:rPr>
                        <a:t> </a:t>
                      </a:r>
                    </a:p>
                    <a:p>
                      <a:pPr marL="0" marR="0" algn="ctr" eaLnBrk="0" hangingPunct="0">
                        <a:spcBef>
                          <a:spcPts val="0"/>
                        </a:spcBef>
                        <a:spcAft>
                          <a:spcPts val="0"/>
                        </a:spcAft>
                      </a:pPr>
                      <a:r>
                        <a:rPr lang="en-US" sz="1600" dirty="0">
                          <a:effectLst/>
                        </a:rPr>
                        <a:t>Lunch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Group Learning</a:t>
                      </a:r>
                    </a:p>
                  </a:txBody>
                  <a:tcPr/>
                </a:tc>
                <a:extLst>
                  <a:ext uri="{0D108BD9-81ED-4DB2-BD59-A6C34878D82A}">
                    <a16:rowId xmlns:a16="http://schemas.microsoft.com/office/drawing/2014/main" val="1063889983"/>
                  </a:ext>
                </a:extLst>
              </a:tr>
              <a:tr h="1228695">
                <a:tc>
                  <a:txBody>
                    <a:bodyPr/>
                    <a:lstStyle/>
                    <a:p>
                      <a:pPr marL="0" marR="0" algn="l" eaLnBrk="0" hangingPunct="0">
                        <a:spcBef>
                          <a:spcPts val="0"/>
                        </a:spcBef>
                        <a:spcAft>
                          <a:spcPts val="0"/>
                        </a:spcAft>
                      </a:pPr>
                      <a:r>
                        <a:rPr lang="en-US" sz="1600" dirty="0">
                          <a:effectLst/>
                          <a:latin typeface="Arial" panose="020B0604020202020204" pitchFamily="34" charset="0"/>
                          <a:cs typeface="Arial" panose="020B0604020202020204" pitchFamily="34" charset="0"/>
                        </a:rPr>
                        <a:t> </a:t>
                      </a:r>
                    </a:p>
                    <a:p>
                      <a:pPr marL="73025" marR="0" algn="l" eaLnBrk="0" hangingPunct="0">
                        <a:spcBef>
                          <a:spcPts val="0"/>
                        </a:spcBef>
                        <a:spcAft>
                          <a:spcPts val="0"/>
                        </a:spcAft>
                      </a:pPr>
                      <a:r>
                        <a:rPr lang="en-US" sz="1600" dirty="0">
                          <a:effectLst/>
                          <a:latin typeface="Arial" panose="020B0604020202020204" pitchFamily="34" charset="0"/>
                          <a:cs typeface="Arial" panose="020B0604020202020204" pitchFamily="34" charset="0"/>
                        </a:rPr>
                        <a:t>Engaged &amp;</a:t>
                      </a:r>
                    </a:p>
                    <a:p>
                      <a:pPr marL="73025" marR="0" algn="l" eaLnBrk="0" hangingPunct="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Aware</a:t>
                      </a:r>
                      <a:endParaRPr lang="en-US" sz="1600" dirty="0">
                        <a:effectLst/>
                        <a:latin typeface="Arial" panose="020B0604020202020204" pitchFamily="34" charset="0"/>
                        <a:cs typeface="Arial" panose="020B0604020202020204" pitchFamily="34" charset="0"/>
                      </a:endParaRPr>
                    </a:p>
                  </a:txBody>
                  <a:tcPr marL="0" marR="0" marT="0" marB="0"/>
                </a:tc>
                <a:tc>
                  <a:txBody>
                    <a:bodyPr/>
                    <a:lstStyle/>
                    <a:p>
                      <a:pPr marL="0" marR="0" algn="l" eaLnBrk="0" hangingPunct="0">
                        <a:spcBef>
                          <a:spcPts val="55"/>
                        </a:spcBef>
                        <a:spcAft>
                          <a:spcPts val="0"/>
                        </a:spcAft>
                      </a:pPr>
                      <a:r>
                        <a:rPr lang="en-US" sz="1600" dirty="0">
                          <a:effectLst/>
                          <a:latin typeface="Arial" panose="020B0604020202020204" pitchFamily="34" charset="0"/>
                          <a:cs typeface="Arial" panose="020B0604020202020204" pitchFamily="34" charset="0"/>
                        </a:rPr>
                        <a:t> Listen to others</a:t>
                      </a:r>
                    </a:p>
                    <a:p>
                      <a:pPr marL="72390" marR="78105" algn="l" eaLnBrk="0" hangingPunct="0">
                        <a:lnSpc>
                          <a:spcPct val="108000"/>
                        </a:lnSpc>
                        <a:spcBef>
                          <a:spcPts val="80"/>
                        </a:spcBef>
                        <a:spcAft>
                          <a:spcPts val="0"/>
                        </a:spcAft>
                      </a:pPr>
                      <a:r>
                        <a:rPr lang="en-US" sz="1600" dirty="0">
                          <a:effectLst/>
                          <a:latin typeface="Arial" panose="020B0604020202020204" pitchFamily="34" charset="0"/>
                          <a:cs typeface="Arial" panose="020B0604020202020204" pitchFamily="34" charset="0"/>
                        </a:rPr>
                        <a:t>Give your best </a:t>
                      </a:r>
                      <a:r>
                        <a:rPr lang="en-US" sz="1600" spc="-5" dirty="0">
                          <a:effectLst/>
                          <a:latin typeface="Arial" panose="020B0604020202020204" pitchFamily="34" charset="0"/>
                          <a:cs typeface="Arial" panose="020B0604020202020204" pitchFamily="34" charset="0"/>
                        </a:rPr>
                        <a:t>effort</a:t>
                      </a:r>
                    </a:p>
                    <a:p>
                      <a:pPr marL="72390" marR="78105" algn="l" eaLnBrk="0" hangingPunct="0">
                        <a:lnSpc>
                          <a:spcPct val="108000"/>
                        </a:lnSpc>
                        <a:spcBef>
                          <a:spcPts val="80"/>
                        </a:spcBef>
                        <a:spcAft>
                          <a:spcPts val="0"/>
                        </a:spcAft>
                      </a:pPr>
                      <a:r>
                        <a:rPr lang="en-US" sz="1600" spc="-5" dirty="0">
                          <a:effectLst/>
                          <a:latin typeface="Arial" panose="020B0604020202020204" pitchFamily="34" charset="0"/>
                          <a:ea typeface="Calibri" panose="020F0502020204030204" pitchFamily="34" charset="0"/>
                          <a:cs typeface="Arial" panose="020B0604020202020204" pitchFamily="34" charset="0"/>
                        </a:rPr>
                        <a:t>Complete your work</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0" marR="0" algn="l" eaLnBrk="0" hangingPunct="0">
                        <a:spcBef>
                          <a:spcPts val="40"/>
                        </a:spcBef>
                        <a:spcAft>
                          <a:spcPts val="0"/>
                        </a:spcAft>
                      </a:pPr>
                      <a:r>
                        <a:rPr lang="en-US" sz="1600" b="0" dirty="0">
                          <a:effectLst/>
                          <a:latin typeface="Arial" panose="020B0604020202020204" pitchFamily="34" charset="0"/>
                          <a:cs typeface="Arial" panose="020B0604020202020204" pitchFamily="34" charset="0"/>
                        </a:rPr>
                        <a:t> Invite those sitting   alone to join in</a:t>
                      </a:r>
                    </a:p>
                    <a:p>
                      <a:pPr marL="0" marR="0" algn="l" eaLnBrk="0" hangingPunct="0">
                        <a:spcBef>
                          <a:spcPts val="40"/>
                        </a:spcBef>
                        <a:spcAft>
                          <a:spcPts val="0"/>
                        </a:spcAft>
                      </a:pPr>
                      <a:r>
                        <a:rPr lang="en-US" sz="1600" b="0" dirty="0">
                          <a:effectLst/>
                          <a:latin typeface="Arial" panose="020B0604020202020204" pitchFamily="34" charset="0"/>
                          <a:ea typeface="Calibri" panose="020F0502020204030204" pitchFamily="34" charset="0"/>
                          <a:cs typeface="Arial" panose="020B0604020202020204" pitchFamily="34" charset="0"/>
                        </a:rPr>
                        <a:t>Introduce yourself to new friends</a:t>
                      </a:r>
                    </a:p>
                  </a:txBody>
                  <a:tcPr marL="0" marR="0" marT="0" marB="0"/>
                </a:tc>
                <a:tc>
                  <a:txBody>
                    <a:bodyPr/>
                    <a:lstStyle/>
                    <a:p>
                      <a:r>
                        <a:rPr lang="en-US" sz="1600" dirty="0">
                          <a:latin typeface="Arial" panose="020B0604020202020204" pitchFamily="34" charset="0"/>
                          <a:cs typeface="Arial" panose="020B0604020202020204" pitchFamily="34" charset="0"/>
                        </a:rPr>
                        <a:t>Introduce myself</a:t>
                      </a:r>
                    </a:p>
                    <a:p>
                      <a:r>
                        <a:rPr lang="en-US" sz="1600" dirty="0">
                          <a:latin typeface="Arial" panose="020B0604020202020204" pitchFamily="34" charset="0"/>
                          <a:cs typeface="Arial" panose="020B0604020202020204" pitchFamily="34" charset="0"/>
                        </a:rPr>
                        <a:t>Focus on task</a:t>
                      </a:r>
                    </a:p>
                    <a:p>
                      <a:r>
                        <a:rPr lang="en-US" sz="1600" dirty="0">
                          <a:latin typeface="Arial" panose="020B0604020202020204" pitchFamily="34" charset="0"/>
                          <a:cs typeface="Arial" panose="020B0604020202020204" pitchFamily="34" charset="0"/>
                        </a:rPr>
                        <a:t>Do my role</a:t>
                      </a:r>
                    </a:p>
                    <a:p>
                      <a:r>
                        <a:rPr lang="en-US" sz="1600" dirty="0">
                          <a:latin typeface="Arial" panose="020B0604020202020204" pitchFamily="34" charset="0"/>
                          <a:cs typeface="Arial" panose="020B0604020202020204" pitchFamily="34" charset="0"/>
                        </a:rPr>
                        <a:t>Ask questions when needed</a:t>
                      </a:r>
                    </a:p>
                  </a:txBody>
                  <a:tcPr/>
                </a:tc>
                <a:extLst>
                  <a:ext uri="{0D108BD9-81ED-4DB2-BD59-A6C34878D82A}">
                    <a16:rowId xmlns:a16="http://schemas.microsoft.com/office/drawing/2014/main" val="1802910102"/>
                  </a:ext>
                </a:extLst>
              </a:tr>
              <a:tr h="1800106">
                <a:tc>
                  <a:txBody>
                    <a:bodyPr/>
                    <a:lstStyle/>
                    <a:p>
                      <a:pPr marL="0" marR="0" algn="l" eaLnBrk="0" hangingPunct="0">
                        <a:spcBef>
                          <a:spcPts val="40"/>
                        </a:spcBef>
                        <a:spcAft>
                          <a:spcPts val="0"/>
                        </a:spcAft>
                      </a:pPr>
                      <a:r>
                        <a:rPr lang="en-US" sz="1600" dirty="0">
                          <a:effectLst/>
                          <a:latin typeface="Arial" panose="020B0604020202020204" pitchFamily="34" charset="0"/>
                          <a:cs typeface="Arial" panose="020B0604020202020204" pitchFamily="34" charset="0"/>
                        </a:rPr>
                        <a:t> </a:t>
                      </a:r>
                    </a:p>
                    <a:p>
                      <a:pPr marL="73025" marR="0" lvl="0" indent="0" algn="l" defTabSz="914400" rtl="0" eaLnBrk="0" fontAlgn="auto" latinLnBrk="0" hangingPunct="0">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Respectful</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3025" marR="0" algn="l" eaLnBrk="0" hangingPunct="0">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0" marR="0" algn="l" eaLnBrk="0" hangingPunct="0">
                        <a:spcBef>
                          <a:spcPts val="0"/>
                        </a:spcBef>
                        <a:spcAft>
                          <a:spcPts val="0"/>
                        </a:spcAft>
                      </a:pPr>
                      <a:r>
                        <a:rPr lang="en-US" sz="1600" dirty="0">
                          <a:effectLst/>
                          <a:latin typeface="Arial" panose="020B0604020202020204" pitchFamily="34" charset="0"/>
                          <a:cs typeface="Arial" panose="020B0604020202020204" pitchFamily="34" charset="0"/>
                        </a:rPr>
                        <a:t> Use friendly language</a:t>
                      </a:r>
                    </a:p>
                    <a:p>
                      <a:pPr marL="0" marR="0" algn="l" eaLnBrk="0" hangingPunct="0">
                        <a:spcBef>
                          <a:spcPts val="0"/>
                        </a:spcBef>
                        <a:spcAft>
                          <a:spcPts val="0"/>
                        </a:spcAft>
                      </a:pPr>
                      <a:r>
                        <a:rPr lang="en-US" sz="1600" dirty="0">
                          <a:effectLst/>
                          <a:latin typeface="Arial" panose="020B0604020202020204" pitchFamily="34" charset="0"/>
                          <a:cs typeface="Arial" panose="020B0604020202020204" pitchFamily="34" charset="0"/>
                        </a:rPr>
                        <a:t>Hands/feet to self </a:t>
                      </a:r>
                    </a:p>
                    <a:p>
                      <a:pPr marL="0" marR="0" algn="l" eaLnBrk="0" hangingPunct="0">
                        <a:spcBef>
                          <a:spcPts val="0"/>
                        </a:spcBef>
                        <a:spcAft>
                          <a:spcPts val="0"/>
                        </a:spcAft>
                      </a:pPr>
                      <a:r>
                        <a:rPr lang="en-US" sz="1600" dirty="0">
                          <a:effectLst/>
                          <a:latin typeface="Arial" panose="020B0604020202020204" pitchFamily="34" charset="0"/>
                          <a:cs typeface="Arial" panose="020B0604020202020204" pitchFamily="34" charset="0"/>
                        </a:rPr>
                        <a:t>Help/share with</a:t>
                      </a:r>
                    </a:p>
                    <a:p>
                      <a:pPr marL="148590" marR="0" algn="l" eaLnBrk="0" hangingPunct="0">
                        <a:spcBef>
                          <a:spcPts val="0"/>
                        </a:spcBef>
                        <a:spcAft>
                          <a:spcPts val="0"/>
                        </a:spcAft>
                      </a:pPr>
                      <a:r>
                        <a:rPr lang="en-US" sz="1600" dirty="0">
                          <a:effectLst/>
                          <a:latin typeface="Arial" panose="020B0604020202020204" pitchFamily="34" charset="0"/>
                          <a:cs typeface="Arial" panose="020B0604020202020204" pitchFamily="34" charset="0"/>
                        </a:rPr>
                        <a:t>others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0" marR="0" algn="l" eaLnBrk="0" hangingPunct="0">
                        <a:spcBef>
                          <a:spcPts val="0"/>
                        </a:spcBef>
                        <a:spcAft>
                          <a:spcPts val="0"/>
                        </a:spcAft>
                      </a:pPr>
                      <a:r>
                        <a:rPr lang="en-US" sz="1600" b="0" dirty="0">
                          <a:effectLst/>
                          <a:latin typeface="Arial" panose="020B0604020202020204" pitchFamily="34" charset="0"/>
                          <a:cs typeface="Arial" panose="020B0604020202020204" pitchFamily="34" charset="0"/>
                        </a:rPr>
                        <a:t> Choose quiet or social lunch </a:t>
                      </a:r>
                      <a:r>
                        <a:rPr lang="en-US" sz="1600" b="0" spc="-10" dirty="0">
                          <a:effectLst/>
                          <a:latin typeface="Arial" panose="020B0604020202020204" pitchFamily="34" charset="0"/>
                          <a:cs typeface="Arial" panose="020B0604020202020204" pitchFamily="34" charset="0"/>
                        </a:rPr>
                        <a:t>area</a:t>
                      </a:r>
                      <a:endParaRPr lang="en-US" sz="1600" b="0" dirty="0">
                        <a:effectLst/>
                        <a:latin typeface="Arial" panose="020B0604020202020204" pitchFamily="34" charset="0"/>
                        <a:cs typeface="Arial" panose="020B0604020202020204" pitchFamily="34" charset="0"/>
                      </a:endParaRPr>
                    </a:p>
                    <a:p>
                      <a:pPr marL="73025" marR="224155" algn="l" eaLnBrk="0" hangingPunct="0">
                        <a:lnSpc>
                          <a:spcPct val="108000"/>
                        </a:lnSpc>
                        <a:spcBef>
                          <a:spcPts val="0"/>
                        </a:spcBef>
                        <a:spcAft>
                          <a:spcPts val="0"/>
                        </a:spcAft>
                      </a:pPr>
                      <a:r>
                        <a:rPr lang="en-US" sz="1600" b="0" dirty="0">
                          <a:effectLst/>
                          <a:latin typeface="Arial" panose="020B0604020202020204" pitchFamily="34" charset="0"/>
                          <a:cs typeface="Arial" panose="020B0604020202020204" pitchFamily="34" charset="0"/>
                        </a:rPr>
                        <a:t>Use cognitive coping skills </a:t>
                      </a:r>
                    </a:p>
                    <a:p>
                      <a:pPr marL="73025" marR="224155" algn="l" eaLnBrk="0" hangingPunct="0">
                        <a:lnSpc>
                          <a:spcPct val="108000"/>
                        </a:lnSpc>
                        <a:spcBef>
                          <a:spcPts val="0"/>
                        </a:spcBef>
                        <a:spcAft>
                          <a:spcPts val="0"/>
                        </a:spcAft>
                      </a:pPr>
                      <a:r>
                        <a:rPr lang="en-US" sz="1600" b="0" dirty="0">
                          <a:effectLst/>
                          <a:latin typeface="Arial" panose="020B0604020202020204" pitchFamily="34" charset="0"/>
                          <a:cs typeface="Arial" panose="020B0604020202020204" pitchFamily="34" charset="0"/>
                        </a:rPr>
                        <a:t>Invite friends to join me</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r>
                        <a:rPr lang="en-US" sz="1600" dirty="0">
                          <a:latin typeface="Arial" panose="020B0604020202020204" pitchFamily="34" charset="0"/>
                          <a:cs typeface="Arial" panose="020B0604020202020204" pitchFamily="34" charset="0"/>
                        </a:rPr>
                        <a:t>Share the AIR so everyone is heard</a:t>
                      </a:r>
                    </a:p>
                    <a:p>
                      <a:r>
                        <a:rPr lang="en-US" sz="1600" dirty="0">
                          <a:latin typeface="Arial" panose="020B0604020202020204" pitchFamily="34" charset="0"/>
                          <a:cs typeface="Arial" panose="020B0604020202020204" pitchFamily="34" charset="0"/>
                        </a:rPr>
                        <a:t>Use cognitive coping strategies</a:t>
                      </a:r>
                    </a:p>
                    <a:p>
                      <a:r>
                        <a:rPr lang="en-US" sz="1600" dirty="0">
                          <a:latin typeface="Arial" panose="020B0604020202020204" pitchFamily="34" charset="0"/>
                          <a:cs typeface="Arial" panose="020B0604020202020204" pitchFamily="34" charset="0"/>
                        </a:rPr>
                        <a:t>Active listening</a:t>
                      </a:r>
                    </a:p>
                  </a:txBody>
                  <a:tcPr/>
                </a:tc>
                <a:extLst>
                  <a:ext uri="{0D108BD9-81ED-4DB2-BD59-A6C34878D82A}">
                    <a16:rowId xmlns:a16="http://schemas.microsoft.com/office/drawing/2014/main" val="1585347121"/>
                  </a:ext>
                </a:extLst>
              </a:tr>
              <a:tr h="1859648">
                <a:tc>
                  <a:txBody>
                    <a:bodyPr/>
                    <a:lstStyle/>
                    <a:p>
                      <a:pPr marL="0" marR="0" algn="l" eaLnBrk="0" hangingPunct="0">
                        <a:spcBef>
                          <a:spcPts val="0"/>
                        </a:spcBef>
                        <a:spcAft>
                          <a:spcPts val="0"/>
                        </a:spcAft>
                      </a:pPr>
                      <a:r>
                        <a:rPr lang="en-US" sz="1600" dirty="0">
                          <a:effectLst/>
                          <a:latin typeface="Arial" panose="020B0604020202020204" pitchFamily="34" charset="0"/>
                          <a:cs typeface="Arial" panose="020B0604020202020204" pitchFamily="34" charset="0"/>
                        </a:rPr>
                        <a:t> </a:t>
                      </a:r>
                    </a:p>
                    <a:p>
                      <a:pPr marL="73025" marR="0" algn="l" eaLnBrk="0" hangingPunct="0">
                        <a:spcBef>
                          <a:spcPts val="460"/>
                        </a:spcBef>
                        <a:spcAft>
                          <a:spcPts val="0"/>
                        </a:spcAft>
                      </a:pPr>
                      <a:r>
                        <a:rPr lang="en-US" sz="1600" dirty="0">
                          <a:effectLst/>
                          <a:latin typeface="Arial" panose="020B0604020202020204" pitchFamily="34" charset="0"/>
                          <a:cs typeface="Arial" panose="020B0604020202020204" pitchFamily="34" charset="0"/>
                        </a:rPr>
                        <a:t>Responsible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0" marR="0" algn="l" eaLnBrk="0" hangingPunct="0">
                        <a:spcBef>
                          <a:spcPts val="20"/>
                        </a:spcBef>
                        <a:spcAft>
                          <a:spcPts val="0"/>
                        </a:spcAft>
                      </a:pPr>
                      <a:r>
                        <a:rPr lang="en-US" sz="1600" dirty="0">
                          <a:effectLst/>
                          <a:latin typeface="Arial" panose="020B0604020202020204" pitchFamily="34" charset="0"/>
                          <a:cs typeface="Arial" panose="020B0604020202020204" pitchFamily="34" charset="0"/>
                        </a:rPr>
                        <a:t> Be on task</a:t>
                      </a:r>
                    </a:p>
                    <a:p>
                      <a:pPr marL="72390" marR="0" algn="l" eaLnBrk="0" hangingPunct="0">
                        <a:spcBef>
                          <a:spcPts val="0"/>
                        </a:spcBef>
                        <a:spcAft>
                          <a:spcPts val="0"/>
                        </a:spcAft>
                      </a:pPr>
                      <a:r>
                        <a:rPr lang="en-US" sz="1600" dirty="0">
                          <a:effectLst/>
                          <a:latin typeface="Arial" panose="020B0604020202020204" pitchFamily="34" charset="0"/>
                          <a:cs typeface="Arial" panose="020B0604020202020204" pitchFamily="34" charset="0"/>
                        </a:rPr>
                        <a:t>Be prepared</a:t>
                      </a:r>
                    </a:p>
                    <a:p>
                      <a:pPr marL="72390" marR="0" algn="l" eaLnBrk="0" hangingPunct="0">
                        <a:spcBef>
                          <a:spcPts val="0"/>
                        </a:spcBef>
                        <a:spcAft>
                          <a:spcPts val="0"/>
                        </a:spcAft>
                      </a:pPr>
                      <a:r>
                        <a:rPr lang="en-US" sz="1600" dirty="0">
                          <a:effectLst/>
                          <a:latin typeface="Arial" panose="020B0604020202020204" pitchFamily="34" charset="0"/>
                          <a:cs typeface="Arial" panose="020B0604020202020204" pitchFamily="34" charset="0"/>
                        </a:rPr>
                        <a:t>Recycle</a:t>
                      </a:r>
                    </a:p>
                    <a:p>
                      <a:pPr marL="72390" marR="0" algn="l" eaLnBrk="0" hangingPunct="0">
                        <a:spcBef>
                          <a:spcPts val="80"/>
                        </a:spcBef>
                        <a:spcAft>
                          <a:spcPts val="0"/>
                        </a:spcAft>
                      </a:pPr>
                      <a:r>
                        <a:rPr lang="en-US" sz="1600" dirty="0">
                          <a:effectLst/>
                          <a:latin typeface="Arial" panose="020B0604020202020204" pitchFamily="34" charset="0"/>
                          <a:cs typeface="Arial" panose="020B0604020202020204" pitchFamily="34" charset="0"/>
                        </a:rPr>
                        <a:t>Clean up after self</a:t>
                      </a:r>
                    </a:p>
                    <a:p>
                      <a:pPr marL="72390" marR="0" algn="l" eaLnBrk="0" hangingPunct="0">
                        <a:spcBef>
                          <a:spcPts val="8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Follow Directions</a:t>
                      </a:r>
                    </a:p>
                  </a:txBody>
                  <a:tcPr marL="0" marR="0" marT="0" marB="0"/>
                </a:tc>
                <a:tc>
                  <a:txBody>
                    <a:bodyPr/>
                    <a:lstStyle/>
                    <a:p>
                      <a:pPr marL="0" marR="0" algn="l" eaLnBrk="0" hangingPunct="0">
                        <a:spcBef>
                          <a:spcPts val="20"/>
                        </a:spcBef>
                        <a:spcAft>
                          <a:spcPts val="0"/>
                        </a:spcAft>
                      </a:pPr>
                      <a:r>
                        <a:rPr lang="en-US" sz="1600" b="0" dirty="0">
                          <a:effectLst/>
                          <a:latin typeface="Arial" panose="020B0604020202020204" pitchFamily="34" charset="0"/>
                          <a:cs typeface="Arial" panose="020B0604020202020204" pitchFamily="34" charset="0"/>
                        </a:rPr>
                        <a:t> Use my </a:t>
                      </a:r>
                      <a:r>
                        <a:rPr lang="en-US" sz="1600" b="0" spc="-5" dirty="0">
                          <a:effectLst/>
                          <a:latin typeface="Arial" panose="020B0604020202020204" pitchFamily="34" charset="0"/>
                          <a:cs typeface="Arial" panose="020B0604020202020204" pitchFamily="34" charset="0"/>
                        </a:rPr>
                        <a:t>breathing</a:t>
                      </a:r>
                      <a:r>
                        <a:rPr lang="en-US" sz="1600" b="0" dirty="0">
                          <a:effectLst/>
                          <a:latin typeface="Arial" panose="020B0604020202020204" pitchFamily="34" charset="0"/>
                          <a:cs typeface="Arial" panose="020B0604020202020204" pitchFamily="34" charset="0"/>
                        </a:rPr>
                        <a:t> technique</a:t>
                      </a:r>
                      <a:r>
                        <a:rPr lang="en-US" sz="1600" b="0" spc="115" dirty="0">
                          <a:effectLst/>
                          <a:latin typeface="Arial" panose="020B0604020202020204" pitchFamily="34" charset="0"/>
                          <a:cs typeface="Arial" panose="020B0604020202020204" pitchFamily="34" charset="0"/>
                        </a:rPr>
                        <a:t> </a:t>
                      </a:r>
                    </a:p>
                    <a:p>
                      <a:pPr marL="0" marR="0" algn="l" eaLnBrk="0" hangingPunct="0">
                        <a:spcBef>
                          <a:spcPts val="20"/>
                        </a:spcBef>
                        <a:spcAft>
                          <a:spcPts val="0"/>
                        </a:spcAft>
                      </a:pPr>
                      <a:r>
                        <a:rPr lang="en-US" sz="1600" b="0" dirty="0">
                          <a:effectLst/>
                          <a:latin typeface="Arial" panose="020B0604020202020204" pitchFamily="34" charset="0"/>
                          <a:cs typeface="Arial" panose="020B0604020202020204" pitchFamily="34" charset="0"/>
                        </a:rPr>
                        <a:t>Listen to my signals</a:t>
                      </a:r>
                    </a:p>
                    <a:p>
                      <a:pPr marL="0" marR="0" algn="l" eaLnBrk="0" hangingPunct="0">
                        <a:spcBef>
                          <a:spcPts val="20"/>
                        </a:spcBef>
                        <a:spcAft>
                          <a:spcPts val="0"/>
                        </a:spcAft>
                      </a:pPr>
                      <a:r>
                        <a:rPr lang="en-US" sz="1600" b="0" dirty="0">
                          <a:effectLst/>
                          <a:latin typeface="Arial" panose="020B0604020202020204" pitchFamily="34" charset="0"/>
                          <a:ea typeface="Calibri" panose="020F0502020204030204" pitchFamily="34" charset="0"/>
                          <a:cs typeface="Arial" panose="020B0604020202020204" pitchFamily="34" charset="0"/>
                        </a:rPr>
                        <a:t>Use my plan</a:t>
                      </a:r>
                    </a:p>
                  </a:txBody>
                  <a:tcPr marL="0" marR="0" marT="0" marB="0"/>
                </a:tc>
                <a:tc>
                  <a:txBody>
                    <a:bodyPr/>
                    <a:lstStyle/>
                    <a:p>
                      <a:pPr marL="0" marR="0" algn="l" eaLnBrk="0" hangingPunct="0">
                        <a:spcBef>
                          <a:spcPts val="20"/>
                        </a:spcBef>
                        <a:spcAft>
                          <a:spcPts val="0"/>
                        </a:spcAft>
                      </a:pPr>
                      <a:r>
                        <a:rPr lang="en-US" sz="1600" b="0" dirty="0">
                          <a:effectLst/>
                          <a:latin typeface="Arial" panose="020B0604020202020204" pitchFamily="34" charset="0"/>
                          <a:cs typeface="Arial" panose="020B0604020202020204" pitchFamily="34" charset="0"/>
                        </a:rPr>
                        <a:t>Use my </a:t>
                      </a:r>
                      <a:r>
                        <a:rPr lang="en-US" sz="1600" b="0" spc="-5" dirty="0">
                          <a:effectLst/>
                          <a:latin typeface="Arial" panose="020B0604020202020204" pitchFamily="34" charset="0"/>
                          <a:cs typeface="Arial" panose="020B0604020202020204" pitchFamily="34" charset="0"/>
                        </a:rPr>
                        <a:t>breathing</a:t>
                      </a:r>
                      <a:r>
                        <a:rPr lang="en-US" sz="1600" b="0" dirty="0">
                          <a:effectLst/>
                          <a:latin typeface="Arial" panose="020B0604020202020204" pitchFamily="34" charset="0"/>
                          <a:cs typeface="Arial" panose="020B0604020202020204" pitchFamily="34" charset="0"/>
                        </a:rPr>
                        <a:t> technique</a:t>
                      </a:r>
                      <a:r>
                        <a:rPr lang="en-US" sz="1600" b="0" spc="115" dirty="0">
                          <a:effectLst/>
                          <a:latin typeface="Arial" panose="020B0604020202020204" pitchFamily="34" charset="0"/>
                          <a:cs typeface="Arial" panose="020B0604020202020204" pitchFamily="34" charset="0"/>
                        </a:rPr>
                        <a:t> </a:t>
                      </a:r>
                    </a:p>
                    <a:p>
                      <a:pPr marL="0" marR="0" algn="l" eaLnBrk="0" hangingPunct="0">
                        <a:spcBef>
                          <a:spcPts val="20"/>
                        </a:spcBef>
                        <a:spcAft>
                          <a:spcPts val="0"/>
                        </a:spcAft>
                      </a:pPr>
                      <a:r>
                        <a:rPr lang="en-US" sz="1600" b="0" dirty="0">
                          <a:effectLst/>
                          <a:latin typeface="Arial" panose="020B0604020202020204" pitchFamily="34" charset="0"/>
                          <a:cs typeface="Arial" panose="020B0604020202020204" pitchFamily="34" charset="0"/>
                        </a:rPr>
                        <a:t>Listen to my signals</a:t>
                      </a:r>
                    </a:p>
                    <a:p>
                      <a:pPr marL="0" marR="0" algn="l" eaLnBrk="0" hangingPunct="0">
                        <a:spcBef>
                          <a:spcPts val="20"/>
                        </a:spcBef>
                        <a:spcAft>
                          <a:spcPts val="0"/>
                        </a:spcAft>
                      </a:pPr>
                      <a:r>
                        <a:rPr lang="en-US" sz="1600" b="0" dirty="0">
                          <a:effectLst/>
                          <a:latin typeface="Arial" panose="020B0604020202020204" pitchFamily="34" charset="0"/>
                          <a:ea typeface="Calibri" panose="020F0502020204030204" pitchFamily="34" charset="0"/>
                          <a:cs typeface="Arial" panose="020B0604020202020204" pitchFamily="34" charset="0"/>
                        </a:rPr>
                        <a:t>Use my plan</a:t>
                      </a:r>
                    </a:p>
                    <a:p>
                      <a:pPr marL="0" marR="0" algn="l" eaLnBrk="0" hangingPunct="0">
                        <a:spcBef>
                          <a:spcPts val="20"/>
                        </a:spcBef>
                        <a:spcAft>
                          <a:spcPts val="0"/>
                        </a:spcAft>
                      </a:pPr>
                      <a:r>
                        <a:rPr lang="en-US" sz="1600" b="0" dirty="0">
                          <a:effectLst/>
                          <a:latin typeface="Arial" panose="020B0604020202020204" pitchFamily="34" charset="0"/>
                          <a:ea typeface="Calibri" panose="020F0502020204030204" pitchFamily="34" charset="0"/>
                          <a:cs typeface="Arial" panose="020B0604020202020204" pitchFamily="34" charset="0"/>
                        </a:rPr>
                        <a:t>Ask for a break if needed</a:t>
                      </a:r>
                    </a:p>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5422957"/>
                  </a:ext>
                </a:extLst>
              </a:tr>
            </a:tbl>
          </a:graphicData>
        </a:graphic>
      </p:graphicFrame>
      <p:sp>
        <p:nvSpPr>
          <p:cNvPr id="4" name="TextBox 3">
            <a:extLst>
              <a:ext uri="{FF2B5EF4-FFF2-40B4-BE49-F238E27FC236}">
                <a16:creationId xmlns:a16="http://schemas.microsoft.com/office/drawing/2014/main" id="{3C126416-ABDE-EC4B-91D6-AB1622E07EA9}"/>
              </a:ext>
            </a:extLst>
          </p:cNvPr>
          <p:cNvSpPr txBox="1"/>
          <p:nvPr/>
        </p:nvSpPr>
        <p:spPr>
          <a:xfrm>
            <a:off x="688310" y="239843"/>
            <a:ext cx="7376397" cy="646331"/>
          </a:xfrm>
          <a:prstGeom prst="rect">
            <a:avLst/>
          </a:prstGeom>
          <a:noFill/>
        </p:spPr>
        <p:txBody>
          <a:bodyPr wrap="square" rtlCol="0">
            <a:spAutoFit/>
          </a:bodyPr>
          <a:lstStyle/>
          <a:p>
            <a:r>
              <a:rPr lang="en-US" dirty="0"/>
              <a:t>Creating a PBIS Matrix with Prompts for Student(s) Dealing with Anxiety, Other Internalizing or Avoidance Function Behaviors</a:t>
            </a:r>
          </a:p>
        </p:txBody>
      </p:sp>
      <p:sp>
        <p:nvSpPr>
          <p:cNvPr id="2" name="Footer Placeholder 1">
            <a:extLst>
              <a:ext uri="{FF2B5EF4-FFF2-40B4-BE49-F238E27FC236}">
                <a16:creationId xmlns:a16="http://schemas.microsoft.com/office/drawing/2014/main" id="{85999E06-3A47-E348-92E5-23A7F8C7BBFE}"/>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4285003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78280919"/>
              </p:ext>
            </p:extLst>
          </p:nvPr>
        </p:nvGraphicFramePr>
        <p:xfrm>
          <a:off x="261862" y="1569468"/>
          <a:ext cx="8657467" cy="5048063"/>
        </p:xfrm>
        <a:graphic>
          <a:graphicData uri="http://schemas.openxmlformats.org/drawingml/2006/table">
            <a:tbl>
              <a:tblPr firstRow="1" bandRow="1">
                <a:tableStyleId>{2D5ABB26-0587-4C30-8999-92F81FD0307C}</a:tableStyleId>
              </a:tblPr>
              <a:tblGrid>
                <a:gridCol w="1236781">
                  <a:extLst>
                    <a:ext uri="{9D8B030D-6E8A-4147-A177-3AD203B41FA5}">
                      <a16:colId xmlns:a16="http://schemas.microsoft.com/office/drawing/2014/main" val="20000"/>
                    </a:ext>
                  </a:extLst>
                </a:gridCol>
                <a:gridCol w="1236781">
                  <a:extLst>
                    <a:ext uri="{9D8B030D-6E8A-4147-A177-3AD203B41FA5}">
                      <a16:colId xmlns:a16="http://schemas.microsoft.com/office/drawing/2014/main" val="20001"/>
                    </a:ext>
                  </a:extLst>
                </a:gridCol>
                <a:gridCol w="1236781">
                  <a:extLst>
                    <a:ext uri="{9D8B030D-6E8A-4147-A177-3AD203B41FA5}">
                      <a16:colId xmlns:a16="http://schemas.microsoft.com/office/drawing/2014/main" val="20002"/>
                    </a:ext>
                  </a:extLst>
                </a:gridCol>
                <a:gridCol w="1236781">
                  <a:extLst>
                    <a:ext uri="{9D8B030D-6E8A-4147-A177-3AD203B41FA5}">
                      <a16:colId xmlns:a16="http://schemas.microsoft.com/office/drawing/2014/main" val="20003"/>
                    </a:ext>
                  </a:extLst>
                </a:gridCol>
                <a:gridCol w="1236781">
                  <a:extLst>
                    <a:ext uri="{9D8B030D-6E8A-4147-A177-3AD203B41FA5}">
                      <a16:colId xmlns:a16="http://schemas.microsoft.com/office/drawing/2014/main" val="20004"/>
                    </a:ext>
                  </a:extLst>
                </a:gridCol>
                <a:gridCol w="1236781">
                  <a:extLst>
                    <a:ext uri="{9D8B030D-6E8A-4147-A177-3AD203B41FA5}">
                      <a16:colId xmlns:a16="http://schemas.microsoft.com/office/drawing/2014/main" val="20005"/>
                    </a:ext>
                  </a:extLst>
                </a:gridCol>
                <a:gridCol w="1236781">
                  <a:extLst>
                    <a:ext uri="{9D8B030D-6E8A-4147-A177-3AD203B41FA5}">
                      <a16:colId xmlns:a16="http://schemas.microsoft.com/office/drawing/2014/main" val="20006"/>
                    </a:ext>
                  </a:extLst>
                </a:gridCol>
              </a:tblGrid>
              <a:tr h="700963">
                <a:tc>
                  <a:txBody>
                    <a:bodyPr/>
                    <a:lstStyle/>
                    <a:p>
                      <a:pPr algn="ctr" fontAlgn="ctr"/>
                      <a:r>
                        <a:rPr lang="en-US" sz="1500" b="0" i="0" u="none" strike="noStrike" dirty="0">
                          <a:solidFill>
                            <a:srgbClr val="000000"/>
                          </a:solidFill>
                          <a:latin typeface="Calibri"/>
                        </a:rPr>
                        <a:t>Function of Behavior /Student Needs</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Blazer Check</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Mentoring</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Academic Seminar/ Boot Camp</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Behavior Contract</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Small Group Counseling</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Ripple Effect</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6175">
                <a:tc>
                  <a:txBody>
                    <a:bodyPr/>
                    <a:lstStyle/>
                    <a:p>
                      <a:pPr algn="l" fontAlgn="ctr"/>
                      <a:r>
                        <a:rPr lang="en-US" sz="1500" b="0" i="0" u="none" strike="noStrike" dirty="0">
                          <a:solidFill>
                            <a:srgbClr val="000000"/>
                          </a:solidFill>
                          <a:latin typeface="Calibri"/>
                        </a:rPr>
                        <a:t>Adult Attention</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 </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6175">
                <a:tc>
                  <a:txBody>
                    <a:bodyPr/>
                    <a:lstStyle/>
                    <a:p>
                      <a:pPr algn="l" fontAlgn="ctr"/>
                      <a:r>
                        <a:rPr lang="en-US" sz="1500" b="0" i="0" u="none" strike="noStrike" dirty="0">
                          <a:solidFill>
                            <a:srgbClr val="000000"/>
                          </a:solidFill>
                          <a:latin typeface="Calibri"/>
                        </a:rPr>
                        <a:t>Peer Attention</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 </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 </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 </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 </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95325">
                <a:tc>
                  <a:txBody>
                    <a:bodyPr/>
                    <a:lstStyle/>
                    <a:p>
                      <a:pPr algn="l" fontAlgn="ctr"/>
                      <a:r>
                        <a:rPr lang="en-US" sz="1500" b="0" i="0" u="none" strike="noStrike" dirty="0">
                          <a:solidFill>
                            <a:srgbClr val="000000"/>
                          </a:solidFill>
                          <a:latin typeface="Calibri"/>
                        </a:rPr>
                        <a:t>Encouraging Adult Relationship</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 </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 </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95325">
                <a:tc>
                  <a:txBody>
                    <a:bodyPr/>
                    <a:lstStyle/>
                    <a:p>
                      <a:pPr algn="l" fontAlgn="ctr"/>
                      <a:r>
                        <a:rPr lang="en-US" sz="1500" b="0" i="0" u="none" strike="noStrike" dirty="0">
                          <a:solidFill>
                            <a:srgbClr val="000000"/>
                          </a:solidFill>
                          <a:latin typeface="Calibri"/>
                        </a:rPr>
                        <a:t>Learn Replacement Behavior</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 </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95325">
                <a:tc>
                  <a:txBody>
                    <a:bodyPr/>
                    <a:lstStyle/>
                    <a:p>
                      <a:pPr algn="l" fontAlgn="ctr"/>
                      <a:r>
                        <a:rPr lang="en-US" sz="1500" b="0" i="0" u="none" strike="noStrike" dirty="0">
                          <a:solidFill>
                            <a:srgbClr val="000000"/>
                          </a:solidFill>
                          <a:latin typeface="Calibri"/>
                        </a:rPr>
                        <a:t>Prompts for Behavior Expectations</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66725">
                <a:tc>
                  <a:txBody>
                    <a:bodyPr/>
                    <a:lstStyle/>
                    <a:p>
                      <a:pPr algn="l" fontAlgn="ctr"/>
                      <a:r>
                        <a:rPr lang="en-US" sz="1500" b="0" i="0" u="none" strike="noStrike" dirty="0">
                          <a:solidFill>
                            <a:srgbClr val="000000"/>
                          </a:solidFill>
                          <a:latin typeface="Calibri"/>
                        </a:rPr>
                        <a:t>Monitor Risk Factors</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 </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 </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 </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66725">
                <a:tc>
                  <a:txBody>
                    <a:bodyPr/>
                    <a:lstStyle/>
                    <a:p>
                      <a:pPr algn="l" fontAlgn="ctr"/>
                      <a:r>
                        <a:rPr lang="en-US" sz="1500" b="0" i="0" u="none" strike="noStrike" dirty="0">
                          <a:solidFill>
                            <a:srgbClr val="000000"/>
                          </a:solidFill>
                          <a:latin typeface="Calibri"/>
                        </a:rPr>
                        <a:t>Learn Problem Solving Skills</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 </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 </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95325">
                <a:tc>
                  <a:txBody>
                    <a:bodyPr/>
                    <a:lstStyle/>
                    <a:p>
                      <a:pPr algn="l" fontAlgn="ctr"/>
                      <a:r>
                        <a:rPr lang="en-US" sz="1500" b="0" i="0" u="none" strike="noStrike" dirty="0">
                          <a:solidFill>
                            <a:srgbClr val="000000"/>
                          </a:solidFill>
                          <a:latin typeface="Calibri"/>
                        </a:rPr>
                        <a:t>School/Home Communication System</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 </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X</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Calibri"/>
                        </a:rPr>
                        <a:t> </a:t>
                      </a:r>
                    </a:p>
                  </a:txBody>
                  <a:tcPr marL="9468" marR="9468"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p:txBody>
          <a:bodyPr>
            <a:noAutofit/>
          </a:bodyPr>
          <a:lstStyle/>
          <a:p>
            <a:r>
              <a:rPr lang="en-US" sz="2800" dirty="0">
                <a:solidFill>
                  <a:srgbClr val="FFFFFF"/>
                </a:solidFill>
              </a:rPr>
              <a:t>   THS Targeted Intervention Quick Sort</a:t>
            </a:r>
          </a:p>
        </p:txBody>
      </p:sp>
      <p:sp>
        <p:nvSpPr>
          <p:cNvPr id="3" name="Footer Placeholder 2">
            <a:extLst>
              <a:ext uri="{FF2B5EF4-FFF2-40B4-BE49-F238E27FC236}">
                <a16:creationId xmlns:a16="http://schemas.microsoft.com/office/drawing/2014/main" id="{D10CADC9-FB0F-B744-B5DB-4FBCB9F7D8DA}"/>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13969659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45749"/>
            <a:ext cx="9144000" cy="6110571"/>
          </a:xfrm>
          <a:prstGeom prst="rect">
            <a:avLst/>
          </a:prstGeom>
        </p:spPr>
      </p:pic>
      <p:sp>
        <p:nvSpPr>
          <p:cNvPr id="3" name="Footer Placeholder 2">
            <a:extLst>
              <a:ext uri="{FF2B5EF4-FFF2-40B4-BE49-F238E27FC236}">
                <a16:creationId xmlns:a16="http://schemas.microsoft.com/office/drawing/2014/main" id="{F41435F3-F6B9-7D43-8BBC-4DF807A0FD7E}"/>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35897570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4FC44D2C-DD04-E248-8F16-05098D3EE4C3}"/>
              </a:ext>
            </a:extLst>
          </p:cNvPr>
          <p:cNvGraphicFramePr>
            <a:graphicFrameLocks noGrp="1"/>
          </p:cNvGraphicFramePr>
          <p:nvPr>
            <p:extLst>
              <p:ext uri="{D42A27DB-BD31-4B8C-83A1-F6EECF244321}">
                <p14:modId xmlns:p14="http://schemas.microsoft.com/office/powerpoint/2010/main" val="3628595083"/>
              </p:ext>
            </p:extLst>
          </p:nvPr>
        </p:nvGraphicFramePr>
        <p:xfrm>
          <a:off x="531436" y="908693"/>
          <a:ext cx="8081127" cy="5040613"/>
        </p:xfrm>
        <a:graphic>
          <a:graphicData uri="http://schemas.openxmlformats.org/drawingml/2006/table">
            <a:tbl>
              <a:tblPr firstRow="1" bandRow="1">
                <a:tableStyleId>{1FECB4D8-DB02-4DC6-A0A2-4F2EBAE1DC90}</a:tableStyleId>
              </a:tblPr>
              <a:tblGrid>
                <a:gridCol w="1277991">
                  <a:extLst>
                    <a:ext uri="{9D8B030D-6E8A-4147-A177-3AD203B41FA5}">
                      <a16:colId xmlns:a16="http://schemas.microsoft.com/office/drawing/2014/main" val="2774925649"/>
                    </a:ext>
                  </a:extLst>
                </a:gridCol>
                <a:gridCol w="1133856">
                  <a:extLst>
                    <a:ext uri="{9D8B030D-6E8A-4147-A177-3AD203B41FA5}">
                      <a16:colId xmlns:a16="http://schemas.microsoft.com/office/drawing/2014/main" val="2013964777"/>
                    </a:ext>
                  </a:extLst>
                </a:gridCol>
                <a:gridCol w="1133856">
                  <a:extLst>
                    <a:ext uri="{9D8B030D-6E8A-4147-A177-3AD203B41FA5}">
                      <a16:colId xmlns:a16="http://schemas.microsoft.com/office/drawing/2014/main" val="710012232"/>
                    </a:ext>
                  </a:extLst>
                </a:gridCol>
                <a:gridCol w="1133856">
                  <a:extLst>
                    <a:ext uri="{9D8B030D-6E8A-4147-A177-3AD203B41FA5}">
                      <a16:colId xmlns:a16="http://schemas.microsoft.com/office/drawing/2014/main" val="3546293601"/>
                    </a:ext>
                  </a:extLst>
                </a:gridCol>
                <a:gridCol w="1133856">
                  <a:extLst>
                    <a:ext uri="{9D8B030D-6E8A-4147-A177-3AD203B41FA5}">
                      <a16:colId xmlns:a16="http://schemas.microsoft.com/office/drawing/2014/main" val="1199328576"/>
                    </a:ext>
                  </a:extLst>
                </a:gridCol>
                <a:gridCol w="1133856">
                  <a:extLst>
                    <a:ext uri="{9D8B030D-6E8A-4147-A177-3AD203B41FA5}">
                      <a16:colId xmlns:a16="http://schemas.microsoft.com/office/drawing/2014/main" val="660351633"/>
                    </a:ext>
                  </a:extLst>
                </a:gridCol>
                <a:gridCol w="1133856">
                  <a:extLst>
                    <a:ext uri="{9D8B030D-6E8A-4147-A177-3AD203B41FA5}">
                      <a16:colId xmlns:a16="http://schemas.microsoft.com/office/drawing/2014/main" val="2005689970"/>
                    </a:ext>
                  </a:extLst>
                </a:gridCol>
              </a:tblGrid>
              <a:tr h="1055588">
                <a:tc>
                  <a:txBody>
                    <a:bodyPr/>
                    <a:lstStyle/>
                    <a:p>
                      <a:pPr marL="0" marR="0">
                        <a:spcBef>
                          <a:spcPts val="0"/>
                        </a:spcBef>
                        <a:spcAft>
                          <a:spcPts val="0"/>
                        </a:spcAft>
                      </a:pPr>
                      <a:r>
                        <a:rPr lang="en-US" sz="1200" dirty="0">
                          <a:effectLst/>
                        </a:rPr>
                        <a:t>Function of Behavior &amp;  Supports Available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7356488"/>
                  </a:ext>
                </a:extLst>
              </a:tr>
              <a:tr h="475938">
                <a:tc>
                  <a:txBody>
                    <a:bodyPr/>
                    <a:lstStyle/>
                    <a:p>
                      <a:pPr marL="0" marR="0">
                        <a:spcBef>
                          <a:spcPts val="0"/>
                        </a:spcBef>
                        <a:spcAft>
                          <a:spcPts val="0"/>
                        </a:spcAft>
                      </a:pPr>
                      <a:r>
                        <a:rPr lang="en-US" sz="1200" dirty="0">
                          <a:effectLst/>
                        </a:rPr>
                        <a:t>Gain Adult Attention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3899386"/>
                  </a:ext>
                </a:extLst>
              </a:tr>
              <a:tr h="475938">
                <a:tc>
                  <a:txBody>
                    <a:bodyPr/>
                    <a:lstStyle/>
                    <a:p>
                      <a:pPr marL="0" marR="0">
                        <a:spcBef>
                          <a:spcPts val="0"/>
                        </a:spcBef>
                        <a:spcAft>
                          <a:spcPts val="0"/>
                        </a:spcAft>
                      </a:pPr>
                      <a:r>
                        <a:rPr lang="en-US" sz="1200" dirty="0">
                          <a:effectLst/>
                        </a:rPr>
                        <a:t>Gain Peer Attention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9523758"/>
                  </a:ext>
                </a:extLst>
              </a:tr>
              <a:tr h="701817">
                <a:tc>
                  <a:txBody>
                    <a:bodyPr/>
                    <a:lstStyle/>
                    <a:p>
                      <a:pPr marL="0" marR="0">
                        <a:spcBef>
                          <a:spcPts val="0"/>
                        </a:spcBef>
                        <a:spcAft>
                          <a:spcPts val="0"/>
                        </a:spcAft>
                      </a:pPr>
                      <a:r>
                        <a:rPr lang="en-US" sz="1200" dirty="0">
                          <a:effectLst/>
                        </a:rPr>
                        <a:t>Obtain Items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879853"/>
                  </a:ext>
                </a:extLst>
              </a:tr>
              <a:tr h="701817">
                <a:tc>
                  <a:txBody>
                    <a:bodyPr/>
                    <a:lstStyle/>
                    <a:p>
                      <a:pPr marL="0" marR="0">
                        <a:spcBef>
                          <a:spcPts val="0"/>
                        </a:spcBef>
                        <a:spcAft>
                          <a:spcPts val="0"/>
                        </a:spcAft>
                      </a:pPr>
                      <a:r>
                        <a:rPr lang="en-US" sz="1200" dirty="0">
                          <a:effectLst/>
                        </a:rPr>
                        <a:t>Avoid Adult Attention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566502"/>
                  </a:ext>
                </a:extLst>
              </a:tr>
              <a:tr h="677639">
                <a:tc>
                  <a:txBody>
                    <a:bodyPr/>
                    <a:lstStyle/>
                    <a:p>
                      <a:pPr marL="0" marR="0">
                        <a:spcBef>
                          <a:spcPts val="0"/>
                        </a:spcBef>
                        <a:spcAft>
                          <a:spcPts val="0"/>
                        </a:spcAft>
                      </a:pPr>
                      <a:r>
                        <a:rPr lang="en-US" sz="1200" dirty="0">
                          <a:effectLst/>
                        </a:rPr>
                        <a:t>Avoid Peer Attention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1764957"/>
                  </a:ext>
                </a:extLst>
              </a:tr>
              <a:tr h="475938">
                <a:tc>
                  <a:txBody>
                    <a:bodyPr/>
                    <a:lstStyle/>
                    <a:p>
                      <a:pPr marL="0" marR="0">
                        <a:spcBef>
                          <a:spcPts val="0"/>
                        </a:spcBef>
                        <a:spcAft>
                          <a:spcPts val="0"/>
                        </a:spcAft>
                      </a:pPr>
                      <a:r>
                        <a:rPr lang="en-US" sz="1200" dirty="0">
                          <a:effectLst/>
                        </a:rPr>
                        <a:t>Obtain Sensory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6028065"/>
                  </a:ext>
                </a:extLst>
              </a:tr>
              <a:tr h="475938">
                <a:tc>
                  <a:txBody>
                    <a:bodyPr/>
                    <a:lstStyle/>
                    <a:p>
                      <a:pPr marL="0" marR="0">
                        <a:spcBef>
                          <a:spcPts val="0"/>
                        </a:spcBef>
                        <a:spcAft>
                          <a:spcPts val="0"/>
                        </a:spcAft>
                      </a:pPr>
                      <a:r>
                        <a:rPr lang="en-US" sz="1200" dirty="0">
                          <a:effectLst/>
                        </a:rPr>
                        <a:t>Avoid Sensory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effectLst/>
                        <a:latin typeface="Calibri" panose="020F0502020204030204" pitchFamily="34" charset="0"/>
                        <a:cs typeface="Times New Roman" panose="02020603050405020304" pitchFamily="18" charset="0"/>
                      </a:endParaRPr>
                    </a:p>
                  </a:txBody>
                  <a:tcPr marL="7324" marR="7324" marT="73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375739"/>
                  </a:ext>
                </a:extLst>
              </a:tr>
            </a:tbl>
          </a:graphicData>
        </a:graphic>
      </p:graphicFrame>
      <p:sp>
        <p:nvSpPr>
          <p:cNvPr id="13" name="Rectangle 7">
            <a:extLst>
              <a:ext uri="{FF2B5EF4-FFF2-40B4-BE49-F238E27FC236}">
                <a16:creationId xmlns:a16="http://schemas.microsoft.com/office/drawing/2014/main" id="{36D771A5-C0AE-564D-AC67-0D839877EC5B}"/>
              </a:ext>
            </a:extLst>
          </p:cNvPr>
          <p:cNvSpPr>
            <a:spLocks noChangeArrowheads="1"/>
          </p:cNvSpPr>
          <p:nvPr/>
        </p:nvSpPr>
        <p:spPr bwMode="auto">
          <a:xfrm>
            <a:off x="358276" y="1628172"/>
            <a:ext cx="11158401" cy="59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4EF72733-638B-8041-A114-AC01745047C1}"/>
              </a:ext>
            </a:extLst>
          </p:cNvPr>
          <p:cNvSpPr txBox="1"/>
          <p:nvPr/>
        </p:nvSpPr>
        <p:spPr>
          <a:xfrm>
            <a:off x="1487837" y="263122"/>
            <a:ext cx="5424405" cy="369332"/>
          </a:xfrm>
          <a:prstGeom prst="rect">
            <a:avLst/>
          </a:prstGeom>
          <a:noFill/>
        </p:spPr>
        <p:txBody>
          <a:bodyPr wrap="square" rtlCol="0">
            <a:spAutoFit/>
          </a:bodyPr>
          <a:lstStyle/>
          <a:p>
            <a:r>
              <a:rPr lang="en-US" dirty="0"/>
              <a:t>Blank Function Based Supports Quick Sort</a:t>
            </a:r>
          </a:p>
        </p:txBody>
      </p:sp>
      <p:sp>
        <p:nvSpPr>
          <p:cNvPr id="2" name="Footer Placeholder 1">
            <a:extLst>
              <a:ext uri="{FF2B5EF4-FFF2-40B4-BE49-F238E27FC236}">
                <a16:creationId xmlns:a16="http://schemas.microsoft.com/office/drawing/2014/main" id="{B1170AB8-FD11-AC40-B90F-CE277784390E}"/>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119919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18" y="1410244"/>
            <a:ext cx="8566823" cy="522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a:extLst>
              <a:ext uri="{FF2B5EF4-FFF2-40B4-BE49-F238E27FC236}">
                <a16:creationId xmlns:a16="http://schemas.microsoft.com/office/drawing/2014/main" id="{B2A89EAC-D457-FB41-97A9-3E1E95356737}"/>
              </a:ext>
            </a:extLst>
          </p:cNvPr>
          <p:cNvSpPr>
            <a:spLocks noGrp="1"/>
          </p:cNvSpPr>
          <p:nvPr>
            <p:ph type="title"/>
          </p:nvPr>
        </p:nvSpPr>
        <p:spPr/>
        <p:txBody>
          <a:bodyPr/>
          <a:lstStyle/>
          <a:p>
            <a:pPr>
              <a:defRPr/>
            </a:pPr>
            <a:r>
              <a:rPr lang="en-US" dirty="0"/>
              <a:t>MTSS-B/PBIS Framework</a:t>
            </a:r>
          </a:p>
        </p:txBody>
      </p:sp>
      <p:sp>
        <p:nvSpPr>
          <p:cNvPr id="2" name="Footer Placeholder 1">
            <a:extLst>
              <a:ext uri="{FF2B5EF4-FFF2-40B4-BE49-F238E27FC236}">
                <a16:creationId xmlns:a16="http://schemas.microsoft.com/office/drawing/2014/main" id="{2A830193-318C-3942-AB4E-14D867D042E7}"/>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2412248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Use the blank matrix to list targeted supports already available in your school across the top. </a:t>
            </a:r>
          </a:p>
          <a:p>
            <a:r>
              <a:rPr lang="en-US" sz="2400" dirty="0"/>
              <a:t>Then mark what functions this support meets for students.</a:t>
            </a:r>
          </a:p>
          <a:p>
            <a:r>
              <a:rPr lang="en-US" sz="2400" dirty="0"/>
              <a:t>Do you have existing supports that match each function? Are there areas that you need to address?</a:t>
            </a:r>
          </a:p>
          <a:p>
            <a:r>
              <a:rPr lang="en-US" sz="2400" dirty="0"/>
              <a:t>How can your team use a matrix  like this to match identified students to to early intervention, targeted supports?</a:t>
            </a:r>
          </a:p>
          <a:p>
            <a:r>
              <a:rPr lang="en-US" sz="2400" dirty="0"/>
              <a:t>Discuss how you might monitor the efficacy of these supports on student performance over time. </a:t>
            </a:r>
          </a:p>
        </p:txBody>
      </p:sp>
      <p:sp>
        <p:nvSpPr>
          <p:cNvPr id="2" name="Title 1"/>
          <p:cNvSpPr>
            <a:spLocks noGrp="1"/>
          </p:cNvSpPr>
          <p:nvPr>
            <p:ph type="title"/>
          </p:nvPr>
        </p:nvSpPr>
        <p:spPr/>
        <p:txBody>
          <a:bodyPr>
            <a:normAutofit fontScale="90000"/>
          </a:bodyPr>
          <a:lstStyle/>
          <a:p>
            <a:r>
              <a:rPr lang="en-US" b="1" dirty="0"/>
              <a:t>Team Work: Targeted Interventions Quick Sort for Your School.</a:t>
            </a:r>
          </a:p>
        </p:txBody>
      </p:sp>
      <p:sp>
        <p:nvSpPr>
          <p:cNvPr id="4" name="Footer Placeholder 3">
            <a:extLst>
              <a:ext uri="{FF2B5EF4-FFF2-40B4-BE49-F238E27FC236}">
                <a16:creationId xmlns:a16="http://schemas.microsoft.com/office/drawing/2014/main" id="{A5D8BDE9-10F3-FC45-BA42-DF53E9B523C3}"/>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1679098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F2A314-16AE-7B4F-8647-F87E0C8D189B}"/>
              </a:ext>
            </a:extLst>
          </p:cNvPr>
          <p:cNvSpPr>
            <a:spLocks noGrp="1"/>
          </p:cNvSpPr>
          <p:nvPr>
            <p:ph idx="1"/>
          </p:nvPr>
        </p:nvSpPr>
        <p:spPr/>
        <p:txBody>
          <a:bodyPr>
            <a:normAutofit lnSpcReduction="10000"/>
          </a:bodyPr>
          <a:lstStyle/>
          <a:p>
            <a:pPr marL="45720" indent="0">
              <a:buNone/>
            </a:pPr>
            <a:r>
              <a:rPr lang="en-US" dirty="0"/>
              <a:t>Return to the Tier 2 Planning Checklist on pages 19-20.</a:t>
            </a:r>
          </a:p>
          <a:p>
            <a:r>
              <a:rPr lang="en-US" dirty="0"/>
              <a:t>Review items 1-3 and outline next steps in developing these aspects of Tier 2 foundational systems</a:t>
            </a:r>
          </a:p>
          <a:p>
            <a:r>
              <a:rPr lang="en-US" dirty="0"/>
              <a:t>Identify how your PBIS coach can help you with further development of these areas.</a:t>
            </a:r>
          </a:p>
          <a:p>
            <a:endParaRPr lang="en-US" dirty="0"/>
          </a:p>
          <a:p>
            <a:pPr marL="45720" indent="0">
              <a:buNone/>
            </a:pPr>
            <a:r>
              <a:rPr lang="en-US" dirty="0"/>
              <a:t>Return to the Quick Sort form and student supports that your team identified as in place.</a:t>
            </a:r>
          </a:p>
          <a:p>
            <a:r>
              <a:rPr lang="en-US" dirty="0"/>
              <a:t>Go to page 35 in you Tier 2 Manual. How many of these questions have been developed for these practices? </a:t>
            </a:r>
          </a:p>
          <a:p>
            <a:r>
              <a:rPr lang="en-US" dirty="0"/>
              <a:t>Use this implementation outline to further develop the supports you do have in place for students with Tier 2 needs</a:t>
            </a:r>
          </a:p>
          <a:p>
            <a:r>
              <a:rPr lang="en-US" dirty="0"/>
              <a:t>Identify how your PBIS coach can help you with further development of these areas.</a:t>
            </a:r>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0CF9A99A-BA67-DF4A-B81E-01C14099EDF6}"/>
              </a:ext>
            </a:extLst>
          </p:cNvPr>
          <p:cNvSpPr>
            <a:spLocks noGrp="1"/>
          </p:cNvSpPr>
          <p:nvPr>
            <p:ph type="title"/>
          </p:nvPr>
        </p:nvSpPr>
        <p:spPr/>
        <p:txBody>
          <a:bodyPr/>
          <a:lstStyle/>
          <a:p>
            <a:r>
              <a:rPr lang="en-US" dirty="0"/>
              <a:t>Final Action Planning Tasks </a:t>
            </a:r>
          </a:p>
        </p:txBody>
      </p:sp>
      <p:sp>
        <p:nvSpPr>
          <p:cNvPr id="4" name="Footer Placeholder 3">
            <a:extLst>
              <a:ext uri="{FF2B5EF4-FFF2-40B4-BE49-F238E27FC236}">
                <a16:creationId xmlns:a16="http://schemas.microsoft.com/office/drawing/2014/main" id="{C5C9F661-80DB-CC43-8BDC-F25037AD6646}"/>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18297889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CECEF76-D223-4E43-9E4F-78FD43B3231F}"/>
              </a:ext>
            </a:extLst>
          </p:cNvPr>
          <p:cNvGraphicFramePr>
            <a:graphicFrameLocks noGrp="1"/>
          </p:cNvGraphicFramePr>
          <p:nvPr>
            <p:ph idx="1"/>
            <p:extLst>
              <p:ext uri="{D42A27DB-BD31-4B8C-83A1-F6EECF244321}">
                <p14:modId xmlns:p14="http://schemas.microsoft.com/office/powerpoint/2010/main" val="2224792875"/>
              </p:ext>
            </p:extLst>
          </p:nvPr>
        </p:nvGraphicFramePr>
        <p:xfrm>
          <a:off x="381000" y="1773873"/>
          <a:ext cx="8407400" cy="4572000"/>
        </p:xfrm>
        <a:graphic>
          <a:graphicData uri="http://schemas.openxmlformats.org/drawingml/2006/table">
            <a:tbl>
              <a:tblPr/>
              <a:tblGrid>
                <a:gridCol w="8407400">
                  <a:extLst>
                    <a:ext uri="{9D8B030D-6E8A-4147-A177-3AD203B41FA5}">
                      <a16:colId xmlns:a16="http://schemas.microsoft.com/office/drawing/2014/main" val="3129605804"/>
                    </a:ext>
                  </a:extLst>
                </a:gridCol>
              </a:tblGrid>
              <a:tr h="0">
                <a:tc>
                  <a:txBody>
                    <a:bodyPr/>
                    <a:lstStyle/>
                    <a:p>
                      <a:r>
                        <a:rPr lang="en-US" dirty="0">
                          <a:effectLst/>
                        </a:rPr>
                        <a:t>Overview of Tier 2 Supports:</a:t>
                      </a:r>
                    </a:p>
                    <a:p>
                      <a:endParaRPr lang="en-US" dirty="0">
                        <a:effectLst/>
                      </a:endParaRPr>
                    </a:p>
                    <a:p>
                      <a:r>
                        <a:rPr lang="en-US" dirty="0">
                          <a:effectLst/>
                        </a:rPr>
                        <a:t>Attention/Tangible Based Support: </a:t>
                      </a:r>
                    </a:p>
                    <a:p>
                      <a:pPr marL="285750" indent="-285750">
                        <a:buFont typeface="Arial" panose="020B0604020202020204" pitchFamily="34" charset="0"/>
                        <a:buChar char="•"/>
                      </a:pPr>
                      <a:r>
                        <a:rPr lang="en-US" dirty="0">
                          <a:effectLst/>
                        </a:rPr>
                        <a:t>Check in Check Out (CICO) Programs</a:t>
                      </a:r>
                    </a:p>
                    <a:p>
                      <a:r>
                        <a:rPr lang="en-US" dirty="0">
                          <a:effectLst/>
                        </a:rPr>
                        <a:t> </a:t>
                      </a:r>
                    </a:p>
                  </a:txBody>
                  <a:tcPr>
                    <a:lnL>
                      <a:noFill/>
                    </a:lnL>
                    <a:lnR>
                      <a:noFill/>
                    </a:lnR>
                    <a:lnT>
                      <a:noFill/>
                    </a:lnT>
                    <a:lnB>
                      <a:noFill/>
                    </a:lnB>
                  </a:tcPr>
                </a:tc>
                <a:extLst>
                  <a:ext uri="{0D108BD9-81ED-4DB2-BD59-A6C34878D82A}">
                    <a16:rowId xmlns:a16="http://schemas.microsoft.com/office/drawing/2014/main" val="862018502"/>
                  </a:ext>
                </a:extLst>
              </a:tr>
              <a:tr h="247650">
                <a:tc>
                  <a:txBody>
                    <a:bodyPr/>
                    <a:lstStyle/>
                    <a:p>
                      <a:r>
                        <a:rPr lang="en-US" dirty="0">
                          <a:effectLst/>
                        </a:rPr>
                        <a:t>Strategies for Acquisition and Performance Based Issues:</a:t>
                      </a:r>
                    </a:p>
                    <a:p>
                      <a:r>
                        <a:rPr lang="en-US" dirty="0">
                          <a:effectLst/>
                          <a:latin typeface="Symbol" pitchFamily="2" charset="2"/>
                        </a:rPr>
                        <a:t>• </a:t>
                      </a:r>
                      <a:r>
                        <a:rPr lang="en-US" dirty="0">
                          <a:effectLst/>
                        </a:rPr>
                        <a:t>Self-Monitoring</a:t>
                      </a:r>
                    </a:p>
                    <a:p>
                      <a:r>
                        <a:rPr lang="en-US" dirty="0">
                          <a:effectLst/>
                          <a:latin typeface="Symbol" pitchFamily="2" charset="2"/>
                        </a:rPr>
                        <a:t>• </a:t>
                      </a:r>
                      <a:r>
                        <a:rPr lang="en-US" dirty="0">
                          <a:effectLst/>
                        </a:rPr>
                        <a:t>Class Pass Intervention</a:t>
                      </a:r>
                    </a:p>
                    <a:p>
                      <a:r>
                        <a:rPr lang="en-US" dirty="0">
                          <a:effectLst/>
                          <a:latin typeface="Symbol" pitchFamily="2" charset="2"/>
                        </a:rPr>
                        <a:t>• </a:t>
                      </a:r>
                      <a:r>
                        <a:rPr lang="en-US" dirty="0">
                          <a:effectLst/>
                          <a:latin typeface="+mn-lt"/>
                          <a:cs typeface="Arial" panose="020B0604020202020204" pitchFamily="34" charset="0"/>
                        </a:rPr>
                        <a:t>Targeted</a:t>
                      </a:r>
                      <a:r>
                        <a:rPr lang="en-US" dirty="0">
                          <a:effectLst/>
                          <a:latin typeface="Arial" panose="020B0604020202020204" pitchFamily="34" charset="0"/>
                          <a:cs typeface="Arial" panose="020B0604020202020204" pitchFamily="34" charset="0"/>
                        </a:rPr>
                        <a:t> </a:t>
                      </a:r>
                      <a:r>
                        <a:rPr lang="en-US" dirty="0">
                          <a:effectLst/>
                        </a:rPr>
                        <a:t>Social Skills </a:t>
                      </a:r>
                    </a:p>
                    <a:p>
                      <a:r>
                        <a:rPr lang="en-US" dirty="0">
                          <a:effectLst/>
                          <a:latin typeface="Symbol" pitchFamily="2" charset="2"/>
                        </a:rPr>
                        <a:t>• </a:t>
                      </a:r>
                      <a:r>
                        <a:rPr lang="en-US" dirty="0">
                          <a:effectLst/>
                        </a:rPr>
                        <a:t>Behavior Contracts</a:t>
                      </a:r>
                    </a:p>
                    <a:p>
                      <a:r>
                        <a:rPr lang="en-US" dirty="0">
                          <a:effectLst/>
                          <a:latin typeface="Symbol" pitchFamily="2" charset="2"/>
                        </a:rPr>
                        <a:t>• </a:t>
                      </a:r>
                      <a:r>
                        <a:rPr lang="en-US" dirty="0">
                          <a:effectLst/>
                        </a:rPr>
                        <a:t>School-Home Note</a:t>
                      </a:r>
                    </a:p>
                    <a:p>
                      <a:r>
                        <a:rPr lang="en-US" dirty="0">
                          <a:effectLst/>
                        </a:rPr>
                        <a:t> </a:t>
                      </a:r>
                    </a:p>
                  </a:txBody>
                  <a:tcPr>
                    <a:lnL>
                      <a:noFill/>
                    </a:lnL>
                    <a:lnR>
                      <a:noFill/>
                    </a:lnR>
                    <a:lnT>
                      <a:noFill/>
                    </a:lnT>
                    <a:lnB>
                      <a:noFill/>
                    </a:lnB>
                  </a:tcPr>
                </a:tc>
                <a:extLst>
                  <a:ext uri="{0D108BD9-81ED-4DB2-BD59-A6C34878D82A}">
                    <a16:rowId xmlns:a16="http://schemas.microsoft.com/office/drawing/2014/main" val="1132456065"/>
                  </a:ext>
                </a:extLst>
              </a:tr>
              <a:tr h="247650">
                <a:tc>
                  <a:txBody>
                    <a:bodyPr/>
                    <a:lstStyle/>
                    <a:p>
                      <a:r>
                        <a:rPr lang="en-US">
                          <a:effectLst/>
                        </a:rPr>
                        <a:t>Sharing Implementation Ideas Across Schools</a:t>
                      </a:r>
                    </a:p>
                  </a:txBody>
                  <a:tcPr>
                    <a:lnL>
                      <a:noFill/>
                    </a:lnL>
                    <a:lnR>
                      <a:noFill/>
                    </a:lnR>
                    <a:lnT>
                      <a:noFill/>
                    </a:lnT>
                    <a:lnB>
                      <a:noFill/>
                    </a:lnB>
                  </a:tcPr>
                </a:tc>
                <a:extLst>
                  <a:ext uri="{0D108BD9-81ED-4DB2-BD59-A6C34878D82A}">
                    <a16:rowId xmlns:a16="http://schemas.microsoft.com/office/drawing/2014/main" val="3474292937"/>
                  </a:ext>
                </a:extLst>
              </a:tr>
              <a:tr h="0">
                <a:tc>
                  <a:txBody>
                    <a:bodyPr/>
                    <a:lstStyle/>
                    <a:p>
                      <a:r>
                        <a:rPr lang="en-US" dirty="0">
                          <a:effectLst/>
                        </a:rPr>
                        <a:t>Review Tier 2 Action Plan Checklist</a:t>
                      </a:r>
                    </a:p>
                  </a:txBody>
                  <a:tcPr>
                    <a:lnL>
                      <a:noFill/>
                    </a:lnL>
                    <a:lnR>
                      <a:noFill/>
                    </a:lnR>
                    <a:lnT>
                      <a:noFill/>
                    </a:lnT>
                    <a:lnB>
                      <a:noFill/>
                    </a:lnB>
                  </a:tcPr>
                </a:tc>
                <a:extLst>
                  <a:ext uri="{0D108BD9-81ED-4DB2-BD59-A6C34878D82A}">
                    <a16:rowId xmlns:a16="http://schemas.microsoft.com/office/drawing/2014/main" val="1513775218"/>
                  </a:ext>
                </a:extLst>
              </a:tr>
              <a:tr h="0">
                <a:tc>
                  <a:txBody>
                    <a:bodyPr/>
                    <a:lstStyle/>
                    <a:p>
                      <a:r>
                        <a:rPr lang="en-US" dirty="0">
                          <a:effectLst/>
                        </a:rPr>
                        <a:t>Team Action Planning</a:t>
                      </a:r>
                    </a:p>
                  </a:txBody>
                  <a:tcPr>
                    <a:lnL>
                      <a:noFill/>
                    </a:lnL>
                    <a:lnR>
                      <a:noFill/>
                    </a:lnR>
                    <a:lnT>
                      <a:noFill/>
                    </a:lnT>
                    <a:lnB>
                      <a:noFill/>
                    </a:lnB>
                  </a:tcPr>
                </a:tc>
                <a:extLst>
                  <a:ext uri="{0D108BD9-81ED-4DB2-BD59-A6C34878D82A}">
                    <a16:rowId xmlns:a16="http://schemas.microsoft.com/office/drawing/2014/main" val="437920192"/>
                  </a:ext>
                </a:extLst>
              </a:tr>
            </a:tbl>
          </a:graphicData>
        </a:graphic>
      </p:graphicFrame>
      <p:sp>
        <p:nvSpPr>
          <p:cNvPr id="3" name="Title 2">
            <a:extLst>
              <a:ext uri="{FF2B5EF4-FFF2-40B4-BE49-F238E27FC236}">
                <a16:creationId xmlns:a16="http://schemas.microsoft.com/office/drawing/2014/main" id="{1B3B8E7C-DD61-1142-A2F9-C18AD7312420}"/>
              </a:ext>
            </a:extLst>
          </p:cNvPr>
          <p:cNvSpPr>
            <a:spLocks noGrp="1"/>
          </p:cNvSpPr>
          <p:nvPr>
            <p:ph type="title"/>
          </p:nvPr>
        </p:nvSpPr>
        <p:spPr/>
        <p:txBody>
          <a:bodyPr/>
          <a:lstStyle/>
          <a:p>
            <a:r>
              <a:rPr lang="en-US" dirty="0"/>
              <a:t>Tier 2: Agenda for Day 2 </a:t>
            </a:r>
            <a:br>
              <a:rPr lang="en-US" dirty="0"/>
            </a:br>
            <a:r>
              <a:rPr lang="en-US" dirty="0"/>
              <a:t>June 26, 2019 (JHS)</a:t>
            </a:r>
          </a:p>
        </p:txBody>
      </p:sp>
      <p:pic>
        <p:nvPicPr>
          <p:cNvPr id="5" name="Picture 4">
            <a:extLst>
              <a:ext uri="{FF2B5EF4-FFF2-40B4-BE49-F238E27FC236}">
                <a16:creationId xmlns:a16="http://schemas.microsoft.com/office/drawing/2014/main" id="{269798F3-3673-0149-9FA7-A321389049E6}"/>
              </a:ext>
            </a:extLst>
          </p:cNvPr>
          <p:cNvPicPr>
            <a:picLocks noChangeAspect="1"/>
          </p:cNvPicPr>
          <p:nvPr/>
        </p:nvPicPr>
        <p:blipFill>
          <a:blip r:embed="rId2"/>
          <a:stretch>
            <a:fillRect/>
          </a:stretch>
        </p:blipFill>
        <p:spPr>
          <a:xfrm>
            <a:off x="5298953" y="4190926"/>
            <a:ext cx="3463307" cy="2154947"/>
          </a:xfrm>
          <a:prstGeom prst="rect">
            <a:avLst/>
          </a:prstGeom>
        </p:spPr>
      </p:pic>
      <p:sp>
        <p:nvSpPr>
          <p:cNvPr id="6" name="Footer Placeholder 5">
            <a:extLst>
              <a:ext uri="{FF2B5EF4-FFF2-40B4-BE49-F238E27FC236}">
                <a16:creationId xmlns:a16="http://schemas.microsoft.com/office/drawing/2014/main" id="{8ADB4251-EA9F-6145-BC9D-135026070B73}"/>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2094448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endParaRPr lang="en-US" dirty="0"/>
          </a:p>
          <a:p>
            <a:pPr marL="45720" indent="0">
              <a:buNone/>
            </a:pPr>
            <a:r>
              <a:rPr lang="en-US" dirty="0"/>
              <a:t>Lori </a:t>
            </a:r>
            <a:r>
              <a:rPr lang="en-US" dirty="0" err="1"/>
              <a:t>Lynass</a:t>
            </a:r>
            <a:r>
              <a:rPr lang="en-US" dirty="0"/>
              <a:t>, </a:t>
            </a:r>
            <a:r>
              <a:rPr lang="en-US" dirty="0" err="1"/>
              <a:t>Ed.D</a:t>
            </a:r>
            <a:r>
              <a:rPr lang="en-US" dirty="0"/>
              <a:t>.</a:t>
            </a:r>
          </a:p>
          <a:p>
            <a:pPr marL="45720" indent="0">
              <a:buNone/>
            </a:pPr>
            <a:r>
              <a:rPr lang="en-US" dirty="0" err="1"/>
              <a:t>lynassl@gmail.com</a:t>
            </a:r>
            <a:endParaRPr lang="en-US" dirty="0"/>
          </a:p>
          <a:p>
            <a:pPr marL="45720" indent="0">
              <a:buNone/>
            </a:pPr>
            <a:endParaRPr lang="en-US" dirty="0"/>
          </a:p>
          <a:p>
            <a:pPr marL="45720" indent="0">
              <a:buNone/>
            </a:pPr>
            <a:r>
              <a:rPr lang="en-US" dirty="0"/>
              <a:t>Bridget Walker, PhD.</a:t>
            </a:r>
          </a:p>
          <a:p>
            <a:pPr marL="45720" indent="0">
              <a:buNone/>
            </a:pPr>
            <a:r>
              <a:rPr lang="en-US" dirty="0" err="1"/>
              <a:t>bridgetwalkerphd@gmail.com</a:t>
            </a:r>
            <a:endParaRPr lang="en-US" dirty="0"/>
          </a:p>
          <a:p>
            <a:pPr marL="45720"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a:t>Thank you!</a:t>
            </a:r>
          </a:p>
        </p:txBody>
      </p:sp>
      <p:pic>
        <p:nvPicPr>
          <p:cNvPr id="4" name="Picture 3">
            <a:extLst>
              <a:ext uri="{FF2B5EF4-FFF2-40B4-BE49-F238E27FC236}">
                <a16:creationId xmlns:a16="http://schemas.microsoft.com/office/drawing/2014/main" id="{7453C3C2-9229-464C-AAE2-010AD6C39E47}"/>
              </a:ext>
            </a:extLst>
          </p:cNvPr>
          <p:cNvPicPr>
            <a:picLocks noChangeAspect="1"/>
          </p:cNvPicPr>
          <p:nvPr/>
        </p:nvPicPr>
        <p:blipFill>
          <a:blip r:embed="rId3"/>
          <a:stretch>
            <a:fillRect/>
          </a:stretch>
        </p:blipFill>
        <p:spPr>
          <a:xfrm>
            <a:off x="4615568" y="2097007"/>
            <a:ext cx="4029472" cy="4029472"/>
          </a:xfrm>
          <a:prstGeom prst="rect">
            <a:avLst/>
          </a:prstGeom>
        </p:spPr>
      </p:pic>
      <p:sp>
        <p:nvSpPr>
          <p:cNvPr id="5" name="Footer Placeholder 4">
            <a:extLst>
              <a:ext uri="{FF2B5EF4-FFF2-40B4-BE49-F238E27FC236}">
                <a16:creationId xmlns:a16="http://schemas.microsoft.com/office/drawing/2014/main" id="{16960706-323C-B54F-933D-C127C5CEC35B}"/>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16413576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27475" y="154813"/>
            <a:ext cx="3009118" cy="3951447"/>
          </a:xfrm>
          <a:prstGeom prst="rect">
            <a:avLst/>
          </a:prstGeom>
        </p:spPr>
      </p:pic>
      <p:pic>
        <p:nvPicPr>
          <p:cNvPr id="4" name="Picture 6" descr="roduct Details">
            <a:extLst>
              <a:ext uri="{FF2B5EF4-FFF2-40B4-BE49-F238E27FC236}">
                <a16:creationId xmlns:a16="http://schemas.microsoft.com/office/drawing/2014/main" id="{32F5EE1C-6611-4642-806C-A0CDF57B9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226" y="438115"/>
            <a:ext cx="3009118" cy="3009118"/>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a:extLst>
              <a:ext uri="{FF2B5EF4-FFF2-40B4-BE49-F238E27FC236}">
                <a16:creationId xmlns:a16="http://schemas.microsoft.com/office/drawing/2014/main" id="{379FBAF8-B354-5B4C-9F04-87DF4EB61D73}"/>
              </a:ext>
            </a:extLst>
          </p:cNvPr>
          <p:cNvPicPr>
            <a:picLocks noChangeAspect="1"/>
          </p:cNvPicPr>
          <p:nvPr/>
        </p:nvPicPr>
        <p:blipFill>
          <a:blip r:embed="rId4"/>
          <a:stretch>
            <a:fillRect/>
          </a:stretch>
        </p:blipFill>
        <p:spPr>
          <a:xfrm>
            <a:off x="252727" y="3200400"/>
            <a:ext cx="2490871" cy="3502787"/>
          </a:xfrm>
          <a:prstGeom prst="rect">
            <a:avLst/>
          </a:prstGeom>
        </p:spPr>
      </p:pic>
      <p:pic>
        <p:nvPicPr>
          <p:cNvPr id="3" name="Picture 2">
            <a:extLst>
              <a:ext uri="{FF2B5EF4-FFF2-40B4-BE49-F238E27FC236}">
                <a16:creationId xmlns:a16="http://schemas.microsoft.com/office/drawing/2014/main" id="{B160FD45-AF80-9A45-9467-913D9B620389}"/>
              </a:ext>
            </a:extLst>
          </p:cNvPr>
          <p:cNvPicPr>
            <a:picLocks noChangeAspect="1"/>
          </p:cNvPicPr>
          <p:nvPr/>
        </p:nvPicPr>
        <p:blipFill>
          <a:blip r:embed="rId5"/>
          <a:stretch>
            <a:fillRect/>
          </a:stretch>
        </p:blipFill>
        <p:spPr>
          <a:xfrm>
            <a:off x="4772522" y="3547234"/>
            <a:ext cx="2526286" cy="3310765"/>
          </a:xfrm>
          <a:prstGeom prst="rect">
            <a:avLst/>
          </a:prstGeom>
        </p:spPr>
      </p:pic>
      <p:sp>
        <p:nvSpPr>
          <p:cNvPr id="7" name="Footer Placeholder 6">
            <a:extLst>
              <a:ext uri="{FF2B5EF4-FFF2-40B4-BE49-F238E27FC236}">
                <a16:creationId xmlns:a16="http://schemas.microsoft.com/office/drawing/2014/main" id="{096C11BD-548D-A44A-A441-F41C2D736BFE}"/>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4471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1582" y="1389185"/>
            <a:ext cx="1628775" cy="16085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Teaching Practices, Activities &amp; Curriculum that Support SEL Development</a:t>
            </a:r>
          </a:p>
        </p:txBody>
      </p:sp>
      <p:cxnSp>
        <p:nvCxnSpPr>
          <p:cNvPr id="6" name="Straight Arrow Connector 5"/>
          <p:cNvCxnSpPr/>
          <p:nvPr/>
        </p:nvCxnSpPr>
        <p:spPr>
          <a:xfrm>
            <a:off x="1932709" y="3210487"/>
            <a:ext cx="554997" cy="457199"/>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525493" y="2263079"/>
            <a:ext cx="574817" cy="734699"/>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8E8AB7E8-4389-2242-B37F-05A082E70BA6}"/>
              </a:ext>
            </a:extLst>
          </p:cNvPr>
          <p:cNvGrpSpPr/>
          <p:nvPr/>
        </p:nvGrpSpPr>
        <p:grpSpPr>
          <a:xfrm>
            <a:off x="1932709" y="579297"/>
            <a:ext cx="6187163" cy="5095719"/>
            <a:chOff x="2525518" y="166290"/>
            <a:chExt cx="7687694" cy="6698069"/>
          </a:xfrm>
        </p:grpSpPr>
        <p:pic>
          <p:nvPicPr>
            <p:cNvPr id="4" name="Picture 3"/>
            <p:cNvPicPr>
              <a:picLocks noChangeAspect="1"/>
            </p:cNvPicPr>
            <p:nvPr/>
          </p:nvPicPr>
          <p:blipFill>
            <a:blip r:embed="rId3"/>
            <a:stretch>
              <a:fillRect/>
            </a:stretch>
          </p:blipFill>
          <p:spPr>
            <a:xfrm>
              <a:off x="2525518" y="387927"/>
              <a:ext cx="7017620" cy="5710891"/>
            </a:xfrm>
            <a:prstGeom prst="rect">
              <a:avLst/>
            </a:prstGeom>
          </p:spPr>
        </p:pic>
        <p:sp>
          <p:nvSpPr>
            <p:cNvPr id="3" name="Rectangle 2"/>
            <p:cNvSpPr/>
            <p:nvPr/>
          </p:nvSpPr>
          <p:spPr>
            <a:xfrm>
              <a:off x="8017538" y="166290"/>
              <a:ext cx="2195674" cy="1803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PBIS Systems and Structures to Build Predictable, Positive School Climate</a:t>
              </a:r>
            </a:p>
          </p:txBody>
        </p:sp>
        <p:sp>
          <p:nvSpPr>
            <p:cNvPr id="5" name="TextBox 4"/>
            <p:cNvSpPr txBox="1"/>
            <p:nvPr/>
          </p:nvSpPr>
          <p:spPr>
            <a:xfrm>
              <a:off x="4559808" y="6196840"/>
              <a:ext cx="3457730" cy="667519"/>
            </a:xfrm>
            <a:prstGeom prst="rect">
              <a:avLst/>
            </a:prstGeom>
            <a:solidFill>
              <a:schemeClr val="accent2"/>
            </a:solidFill>
          </p:spPr>
          <p:txBody>
            <a:bodyPr wrap="square" rtlCol="0">
              <a:spAutoFit/>
            </a:bodyPr>
            <a:lstStyle/>
            <a:p>
              <a:r>
                <a:rPr lang="en-US" sz="1350" b="1" dirty="0">
                  <a:solidFill>
                    <a:schemeClr val="bg1"/>
                  </a:solidFill>
                </a:rPr>
                <a:t>High Quality Teaching and Learning with Differentiated Approaches</a:t>
              </a:r>
            </a:p>
          </p:txBody>
        </p:sp>
      </p:grpSp>
      <p:cxnSp>
        <p:nvCxnSpPr>
          <p:cNvPr id="9" name="Straight Arrow Connector 8"/>
          <p:cNvCxnSpPr>
            <a:cxnSpLocks/>
          </p:cNvCxnSpPr>
          <p:nvPr/>
        </p:nvCxnSpPr>
        <p:spPr>
          <a:xfrm flipV="1">
            <a:off x="4756648" y="4453853"/>
            <a:ext cx="0" cy="713332"/>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2FB0F8A6-0F09-EB47-BB99-F3778EAD04C6}"/>
              </a:ext>
            </a:extLst>
          </p:cNvPr>
          <p:cNvSpPr>
            <a:spLocks noGrp="1"/>
          </p:cNvSpPr>
          <p:nvPr>
            <p:ph type="sldNum" sz="quarter" idx="12"/>
          </p:nvPr>
        </p:nvSpPr>
        <p:spPr/>
        <p:txBody>
          <a:bodyPr/>
          <a:lstStyle/>
          <a:p>
            <a:fld id="{A2958118-EA00-4A49-A8E7-D6BEA9B4452C}" type="slidenum">
              <a:rPr lang="en-US" smtClean="0"/>
              <a:t>8</a:t>
            </a:fld>
            <a:endParaRPr lang="en-US"/>
          </a:p>
        </p:txBody>
      </p:sp>
      <p:sp>
        <p:nvSpPr>
          <p:cNvPr id="11" name="TextBox 10">
            <a:extLst>
              <a:ext uri="{FF2B5EF4-FFF2-40B4-BE49-F238E27FC236}">
                <a16:creationId xmlns:a16="http://schemas.microsoft.com/office/drawing/2014/main" id="{9AAE30F2-F546-8849-ABD3-A92EEB0E2FF4}"/>
              </a:ext>
            </a:extLst>
          </p:cNvPr>
          <p:cNvSpPr txBox="1"/>
          <p:nvPr/>
        </p:nvSpPr>
        <p:spPr>
          <a:xfrm>
            <a:off x="1348374" y="857250"/>
            <a:ext cx="2071482" cy="415498"/>
          </a:xfrm>
          <a:prstGeom prst="rect">
            <a:avLst/>
          </a:prstGeom>
          <a:noFill/>
        </p:spPr>
        <p:txBody>
          <a:bodyPr wrap="square" rtlCol="0">
            <a:spAutoFit/>
          </a:bodyPr>
          <a:lstStyle/>
          <a:p>
            <a:r>
              <a:rPr lang="en-US" sz="2100" b="1" dirty="0"/>
              <a:t>MTSS Today</a:t>
            </a:r>
          </a:p>
        </p:txBody>
      </p:sp>
      <p:sp>
        <p:nvSpPr>
          <p:cNvPr id="14" name="Footer Placeholder 13">
            <a:extLst>
              <a:ext uri="{FF2B5EF4-FFF2-40B4-BE49-F238E27FC236}">
                <a16:creationId xmlns:a16="http://schemas.microsoft.com/office/drawing/2014/main" id="{7658CE8C-38EF-2B4E-9A27-FCE1E4FDC0C8}"/>
              </a:ext>
            </a:extLst>
          </p:cNvPr>
          <p:cNvSpPr>
            <a:spLocks noGrp="1"/>
          </p:cNvSpPr>
          <p:nvPr>
            <p:ph type="ftr" sz="quarter" idx="11"/>
          </p:nvPr>
        </p:nvSpPr>
        <p:spPr/>
        <p:txBody>
          <a:bodyPr/>
          <a:lstStyle/>
          <a:p>
            <a:r>
              <a:rPr lang="en-US"/>
              <a:t>(B. Walker, 2018)</a:t>
            </a:r>
          </a:p>
        </p:txBody>
      </p:sp>
    </p:spTree>
    <p:extLst>
      <p:ext uri="{BB962C8B-B14F-4D97-AF65-F5344CB8AC3E}">
        <p14:creationId xmlns:p14="http://schemas.microsoft.com/office/powerpoint/2010/main" val="54426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4600" b="1" i="0" u="none" strike="noStrike" cap="none" baseline="0" dirty="0">
                <a:latin typeface="+mj-lt"/>
                <a:ea typeface="Cambria"/>
                <a:cs typeface="Cambria"/>
                <a:sym typeface="Cambria"/>
              </a:rPr>
              <a:t>Why School-wide</a:t>
            </a:r>
            <a:r>
              <a:rPr lang="en-US" sz="4600" b="1" i="0" u="none" strike="noStrike" cap="none" dirty="0">
                <a:latin typeface="+mj-lt"/>
                <a:ea typeface="Cambria"/>
                <a:cs typeface="Cambria"/>
                <a:sym typeface="Cambria"/>
              </a:rPr>
              <a:t> </a:t>
            </a:r>
            <a:r>
              <a:rPr lang="en-US" sz="4600" b="1" i="0" u="none" strike="noStrike" cap="none" baseline="0" dirty="0">
                <a:latin typeface="+mj-lt"/>
                <a:ea typeface="Cambria"/>
                <a:cs typeface="Cambria"/>
                <a:sym typeface="Cambria"/>
              </a:rPr>
              <a:t>PBIS?</a:t>
            </a:r>
          </a:p>
        </p:txBody>
      </p:sp>
      <p:sp>
        <p:nvSpPr>
          <p:cNvPr id="133" name="Shape 133"/>
          <p:cNvSpPr txBox="1">
            <a:spLocks noGrp="1"/>
          </p:cNvSpPr>
          <p:nvPr>
            <p:ph idx="1"/>
          </p:nvPr>
        </p:nvSpPr>
        <p:spPr>
          <a:xfrm>
            <a:off x="457200" y="1600200"/>
            <a:ext cx="8433881" cy="4800600"/>
          </a:xfrm>
          <a:prstGeom prst="rect">
            <a:avLst/>
          </a:prstGeom>
          <a:noFill/>
          <a:ln>
            <a:noFill/>
          </a:ln>
        </p:spPr>
        <p:txBody>
          <a:bodyPr lIns="91425" tIns="45700" rIns="91425" bIns="45700" anchor="t" anchorCtr="0">
            <a:noAutofit/>
          </a:bodyPr>
          <a:lstStyle/>
          <a:p>
            <a:pPr marL="114300" marR="0" lvl="0" indent="0" algn="l" rtl="0">
              <a:lnSpc>
                <a:spcPct val="100000"/>
              </a:lnSpc>
              <a:spcBef>
                <a:spcPts val="0"/>
              </a:spcBef>
              <a:spcAft>
                <a:spcPts val="0"/>
              </a:spcAft>
              <a:buClr>
                <a:schemeClr val="accent1"/>
              </a:buClr>
              <a:buSzPct val="100000"/>
              <a:buNone/>
            </a:pPr>
            <a:r>
              <a:rPr lang="en-US" sz="3200" i="0" u="none" strike="noStrike" cap="none" baseline="0" dirty="0">
                <a:solidFill>
                  <a:schemeClr val="dk1"/>
                </a:solidFill>
                <a:latin typeface="+mn-lt"/>
                <a:ea typeface="Calibri"/>
                <a:cs typeface="Calibri"/>
                <a:sym typeface="Calibri"/>
              </a:rPr>
              <a:t>The fundamental purpose of </a:t>
            </a:r>
            <a:r>
              <a:rPr lang="en-US" sz="3200" b="1" i="0" u="none" strike="noStrike" cap="none" baseline="0" dirty="0">
                <a:solidFill>
                  <a:schemeClr val="dk1"/>
                </a:solidFill>
                <a:latin typeface="+mn-lt"/>
                <a:ea typeface="Calibri"/>
                <a:cs typeface="Calibri"/>
                <a:sym typeface="Calibri"/>
              </a:rPr>
              <a:t>PBIS </a:t>
            </a:r>
            <a:r>
              <a:rPr lang="en-US" sz="3200" i="0" u="none" strike="noStrike" cap="none" baseline="0" dirty="0">
                <a:solidFill>
                  <a:schemeClr val="dk1"/>
                </a:solidFill>
                <a:latin typeface="+mn-lt"/>
                <a:ea typeface="Calibri"/>
                <a:cs typeface="Calibri"/>
                <a:sym typeface="Calibri"/>
              </a:rPr>
              <a:t>is to make schools more </a:t>
            </a:r>
            <a:r>
              <a:rPr lang="en-US" sz="3200" i="0" u="none" strike="noStrike" cap="none" baseline="0" dirty="0" err="1">
                <a:solidFill>
                  <a:schemeClr val="dk1"/>
                </a:solidFill>
                <a:latin typeface="+mn-lt"/>
                <a:ea typeface="Calibri"/>
                <a:cs typeface="Calibri"/>
                <a:sym typeface="Calibri"/>
              </a:rPr>
              <a:t>effectve</a:t>
            </a:r>
            <a:r>
              <a:rPr lang="en-US" sz="3200" i="0" u="none" strike="noStrike" cap="none" baseline="0" dirty="0">
                <a:solidFill>
                  <a:schemeClr val="dk1"/>
                </a:solidFill>
                <a:latin typeface="+mn-lt"/>
                <a:ea typeface="Calibri"/>
                <a:cs typeface="Calibri"/>
                <a:sym typeface="Calibri"/>
              </a:rPr>
              <a:t> learning environments.</a:t>
            </a:r>
          </a:p>
        </p:txBody>
      </p:sp>
      <p:grpSp>
        <p:nvGrpSpPr>
          <p:cNvPr id="2" name="Group 1"/>
          <p:cNvGrpSpPr/>
          <p:nvPr/>
        </p:nvGrpSpPr>
        <p:grpSpPr>
          <a:xfrm>
            <a:off x="270754" y="3429000"/>
            <a:ext cx="8534399" cy="3047999"/>
            <a:chOff x="0" y="3505200"/>
            <a:chExt cx="8534399" cy="3047999"/>
          </a:xfrm>
        </p:grpSpPr>
        <p:sp>
          <p:nvSpPr>
            <p:cNvPr id="134" name="Shape 134"/>
            <p:cNvSpPr/>
            <p:nvPr/>
          </p:nvSpPr>
          <p:spPr>
            <a:xfrm>
              <a:off x="0" y="3505200"/>
              <a:ext cx="2666999" cy="1981199"/>
            </a:xfrm>
            <a:prstGeom prst="ellipse">
              <a:avLst/>
            </a:prstGeom>
            <a:solidFill>
              <a:srgbClr val="C4D8D7"/>
            </a:solidFill>
            <a:ln w="25400" cap="rnd">
              <a:solidFill>
                <a:srgbClr val="7B7859"/>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none" strike="noStrike" cap="none" baseline="0">
                  <a:solidFill>
                    <a:schemeClr val="dk1"/>
                  </a:solidFill>
                  <a:latin typeface="Calibri"/>
                  <a:ea typeface="Calibri"/>
                  <a:cs typeface="Calibri"/>
                  <a:sym typeface="Calibri"/>
                </a:rPr>
                <a:t>Predictable</a:t>
              </a:r>
            </a:p>
          </p:txBody>
        </p:sp>
        <p:sp>
          <p:nvSpPr>
            <p:cNvPr id="135" name="Shape 135"/>
            <p:cNvSpPr/>
            <p:nvPr/>
          </p:nvSpPr>
          <p:spPr>
            <a:xfrm>
              <a:off x="2057400" y="4495800"/>
              <a:ext cx="2666999" cy="1981199"/>
            </a:xfrm>
            <a:prstGeom prst="ellipse">
              <a:avLst/>
            </a:prstGeom>
            <a:solidFill>
              <a:srgbClr val="C4D8D7"/>
            </a:solidFill>
            <a:ln w="25400" cap="rnd">
              <a:solidFill>
                <a:srgbClr val="7B7859"/>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none" strike="noStrike" cap="none" baseline="0">
                  <a:solidFill>
                    <a:schemeClr val="dk1"/>
                  </a:solidFill>
                  <a:latin typeface="Calibri"/>
                  <a:ea typeface="Calibri"/>
                  <a:cs typeface="Calibri"/>
                  <a:sym typeface="Calibri"/>
                </a:rPr>
                <a:t>Consistent</a:t>
              </a:r>
            </a:p>
          </p:txBody>
        </p:sp>
        <p:sp>
          <p:nvSpPr>
            <p:cNvPr id="136" name="Shape 136"/>
            <p:cNvSpPr/>
            <p:nvPr/>
          </p:nvSpPr>
          <p:spPr>
            <a:xfrm>
              <a:off x="4038600" y="3505200"/>
              <a:ext cx="2666999" cy="1981199"/>
            </a:xfrm>
            <a:prstGeom prst="ellipse">
              <a:avLst/>
            </a:prstGeom>
            <a:solidFill>
              <a:srgbClr val="C4D8D7"/>
            </a:solidFill>
            <a:ln w="25400" cap="rnd">
              <a:solidFill>
                <a:srgbClr val="7B7859"/>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none" strike="noStrike" cap="none" baseline="0">
                  <a:solidFill>
                    <a:schemeClr val="dk1"/>
                  </a:solidFill>
                  <a:latin typeface="Calibri"/>
                  <a:ea typeface="Calibri"/>
                  <a:cs typeface="Calibri"/>
                  <a:sym typeface="Calibri"/>
                </a:rPr>
                <a:t>Positive</a:t>
              </a:r>
            </a:p>
          </p:txBody>
        </p:sp>
        <p:sp>
          <p:nvSpPr>
            <p:cNvPr id="137" name="Shape 137"/>
            <p:cNvSpPr/>
            <p:nvPr/>
          </p:nvSpPr>
          <p:spPr>
            <a:xfrm>
              <a:off x="5867400" y="4572000"/>
              <a:ext cx="2666999" cy="1981199"/>
            </a:xfrm>
            <a:prstGeom prst="ellipse">
              <a:avLst/>
            </a:prstGeom>
            <a:solidFill>
              <a:srgbClr val="C4D8D7"/>
            </a:solidFill>
            <a:ln w="25400" cap="rnd">
              <a:solidFill>
                <a:srgbClr val="7B7859"/>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none" strike="noStrike" cap="none" baseline="0">
                  <a:solidFill>
                    <a:schemeClr val="dk1"/>
                  </a:solidFill>
                  <a:latin typeface="Calibri"/>
                  <a:ea typeface="Calibri"/>
                  <a:cs typeface="Calibri"/>
                  <a:sym typeface="Calibri"/>
                </a:rPr>
                <a:t>Safe</a:t>
              </a:r>
            </a:p>
          </p:txBody>
        </p:sp>
      </p:grpSp>
      <p:sp>
        <p:nvSpPr>
          <p:cNvPr id="3" name="Footer Placeholder 2">
            <a:extLst>
              <a:ext uri="{FF2B5EF4-FFF2-40B4-BE49-F238E27FC236}">
                <a16:creationId xmlns:a16="http://schemas.microsoft.com/office/drawing/2014/main" id="{BB588B82-7A1E-C943-8514-A4BAB1126D2A}"/>
              </a:ext>
            </a:extLst>
          </p:cNvPr>
          <p:cNvSpPr>
            <a:spLocks noGrp="1"/>
          </p:cNvSpPr>
          <p:nvPr>
            <p:ph type="ftr" sz="quarter" idx="11"/>
          </p:nvPr>
        </p:nvSpPr>
        <p:spPr/>
        <p:txBody>
          <a:bodyPr/>
          <a:lstStyle/>
          <a:p>
            <a:r>
              <a:rPr lang="en-US"/>
              <a:t>(Sound Supports &amp; Associates, 2019)</a:t>
            </a:r>
          </a:p>
        </p:txBody>
      </p:sp>
    </p:spTree>
    <p:extLst>
      <p:ext uri="{BB962C8B-B14F-4D97-AF65-F5344CB8AC3E}">
        <p14:creationId xmlns:p14="http://schemas.microsoft.com/office/powerpoint/2010/main" val="116103306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86">
      <a:dk1>
        <a:srgbClr val="000000"/>
      </a:dk1>
      <a:lt1>
        <a:srgbClr val="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FFD47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18864</TotalTime>
  <Words>4914</Words>
  <Application>Microsoft Macintosh PowerPoint</Application>
  <PresentationFormat>Letter Paper (8.5x11 in)</PresentationFormat>
  <Paragraphs>842</Paragraphs>
  <Slides>74</Slides>
  <Notes>29</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87" baseType="lpstr">
      <vt:lpstr>Arial</vt:lpstr>
      <vt:lpstr>Calibri</vt:lpstr>
      <vt:lpstr>Cambria</vt:lpstr>
      <vt:lpstr>Franklin Gothic Medium</vt:lpstr>
      <vt:lpstr>Helvetica</vt:lpstr>
      <vt:lpstr>Symbol</vt:lpstr>
      <vt:lpstr>Times</vt:lpstr>
      <vt:lpstr>Times New Roman</vt:lpstr>
      <vt:lpstr>Wingdings</vt:lpstr>
      <vt:lpstr>Wingdings 2</vt:lpstr>
      <vt:lpstr>Grid</vt:lpstr>
      <vt:lpstr>Document</vt:lpstr>
      <vt:lpstr>Visio</vt:lpstr>
      <vt:lpstr>Positive Behavior Interventions and Supports (PBIS)   Tier 2- Day 1</vt:lpstr>
      <vt:lpstr>Everett Public Schools PBIS Tier 2 KWL  Warm-up Activity</vt:lpstr>
      <vt:lpstr>www.soundsupportsk12.com</vt:lpstr>
      <vt:lpstr> Agenda:        Tier 2-Day 1</vt:lpstr>
      <vt:lpstr>Group norms and expectations</vt:lpstr>
      <vt:lpstr>PBIS/MTSS-B  In Everett Public Schools</vt:lpstr>
      <vt:lpstr>MTSS-B/PBIS Framework</vt:lpstr>
      <vt:lpstr>PowerPoint Presentation</vt:lpstr>
      <vt:lpstr>Why School-wide PBIS?</vt:lpstr>
      <vt:lpstr>PowerPoint Presentation</vt:lpstr>
      <vt:lpstr>Are We Ready for Tier Two?</vt:lpstr>
      <vt:lpstr>Is Tier 1 in Place in Your Classrooms? Classroom Self-Assessment/Danielson</vt:lpstr>
      <vt:lpstr>Table for Two….</vt:lpstr>
      <vt:lpstr>Fidelity Assessment in PBIS</vt:lpstr>
      <vt:lpstr>Tier 2 – Secondary Early intervention</vt:lpstr>
      <vt:lpstr>Tier 3 – Tertiary Intensive &amp; Individualized</vt:lpstr>
      <vt:lpstr>Who is Appropriate for Secondary Intervention?</vt:lpstr>
      <vt:lpstr>PowerPoint Presentation</vt:lpstr>
      <vt:lpstr>Tier 2 Guiding Principles</vt:lpstr>
      <vt:lpstr>General Process for Tier 2 Systems</vt:lpstr>
      <vt:lpstr>General Process Cont’d</vt:lpstr>
      <vt:lpstr>Features of Tier 2 Interventions </vt:lpstr>
      <vt:lpstr>Mapping  Basic Tier 2 Interventions</vt:lpstr>
      <vt:lpstr>Tier 2: Sample Interventions</vt:lpstr>
      <vt:lpstr>PowerPoint Presentation</vt:lpstr>
      <vt:lpstr>Tier 2 Readiness Assessment &amp;  Poster Activity</vt:lpstr>
      <vt:lpstr>Tier 2 – Building the Support Team</vt:lpstr>
      <vt:lpstr>Establishing the Tier 2 Team</vt:lpstr>
      <vt:lpstr>Two Team Format</vt:lpstr>
      <vt:lpstr>PowerPoint Presentation</vt:lpstr>
      <vt:lpstr>Tier 2 Team Members</vt:lpstr>
      <vt:lpstr>Tier 2 Teams: Meeting Smarter and More Efficiently</vt:lpstr>
      <vt:lpstr>Establish Team Roles</vt:lpstr>
      <vt:lpstr>More on Team roles</vt:lpstr>
      <vt:lpstr>Tier II Team meeting organizer</vt:lpstr>
      <vt:lpstr>Tier II Team meeting organizer</vt:lpstr>
      <vt:lpstr>Tier II Team meeting organizer</vt:lpstr>
      <vt:lpstr>Team meeting examples</vt:lpstr>
      <vt:lpstr>Desired Meeting Procedures/Systems</vt:lpstr>
      <vt:lpstr>Team Work: Reviewing Foundational Tier Two Implementation</vt:lpstr>
      <vt:lpstr>MTSS Prompts A Shift in Thinking</vt:lpstr>
      <vt:lpstr>Identifying Students For Tier 2/3 Supports:</vt:lpstr>
      <vt:lpstr>Tier 2 Request for Assistance</vt:lpstr>
      <vt:lpstr>Request for Assistance</vt:lpstr>
      <vt:lpstr>PowerPoint Presentation</vt:lpstr>
      <vt:lpstr>PowerPoint Presentation</vt:lpstr>
      <vt:lpstr>Comprehensive Screening</vt:lpstr>
      <vt:lpstr>Externalizing Behaviors</vt:lpstr>
      <vt:lpstr>Internalizing Behaviors</vt:lpstr>
      <vt:lpstr>PowerPoint Presentation</vt:lpstr>
      <vt:lpstr>Social Emotional Screening</vt:lpstr>
      <vt:lpstr>Table for Two….</vt:lpstr>
      <vt:lpstr>Team Work: Tier 2 support Process</vt:lpstr>
      <vt:lpstr>Understanding challenging behavior</vt:lpstr>
      <vt:lpstr>Considerations for Tier 2 &amp; Tier 3</vt:lpstr>
      <vt:lpstr>Using positive supports to impact behavioR</vt:lpstr>
      <vt:lpstr>“Can’t Do versus Won’t Do”</vt:lpstr>
      <vt:lpstr>Skill Building &amp; Practice</vt:lpstr>
      <vt:lpstr>Knowing Function of Behavior to Determine Intervention</vt:lpstr>
      <vt:lpstr>What is Function Anyway?</vt:lpstr>
      <vt:lpstr>Functions of behavior</vt:lpstr>
      <vt:lpstr>Functions of Behavior</vt:lpstr>
      <vt:lpstr>What About Control &amp; Vengeance?</vt:lpstr>
      <vt:lpstr>PowerPoint Presentation</vt:lpstr>
      <vt:lpstr>We Also Have To Think Functionally When Choosing Interventions</vt:lpstr>
      <vt:lpstr>PowerPoint Presentation</vt:lpstr>
      <vt:lpstr>   THS Targeted Intervention Quick Sort</vt:lpstr>
      <vt:lpstr>PowerPoint Presentation</vt:lpstr>
      <vt:lpstr>PowerPoint Presentation</vt:lpstr>
      <vt:lpstr>Team Work: Targeted Interventions Quick Sort for Your School.</vt:lpstr>
      <vt:lpstr>Final Action Planning Tasks </vt:lpstr>
      <vt:lpstr>Tier 2: Agenda for Day 2  June 26, 2019 (JHS)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Behavioral Interventions and Supports – Tier 2</dc:title>
  <dc:creator>Microsoft Office User</dc:creator>
  <cp:lastModifiedBy>Bridget Walker</cp:lastModifiedBy>
  <cp:revision>151</cp:revision>
  <cp:lastPrinted>2015-09-15T20:41:56Z</cp:lastPrinted>
  <dcterms:created xsi:type="dcterms:W3CDTF">2015-09-07T15:22:13Z</dcterms:created>
  <dcterms:modified xsi:type="dcterms:W3CDTF">2019-06-18T04:44:43Z</dcterms:modified>
</cp:coreProperties>
</file>